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1"/>
  </p:notesMasterIdLst>
  <p:sldIdLst>
    <p:sldId id="378" r:id="rId2"/>
    <p:sldId id="379" r:id="rId3"/>
    <p:sldId id="491" r:id="rId4"/>
    <p:sldId id="492" r:id="rId5"/>
    <p:sldId id="476" r:id="rId6"/>
    <p:sldId id="563" r:id="rId7"/>
    <p:sldId id="564" r:id="rId8"/>
    <p:sldId id="565" r:id="rId9"/>
    <p:sldId id="566" r:id="rId10"/>
    <p:sldId id="559" r:id="rId11"/>
    <p:sldId id="489" r:id="rId12"/>
    <p:sldId id="578" r:id="rId13"/>
    <p:sldId id="560" r:id="rId14"/>
    <p:sldId id="561" r:id="rId15"/>
    <p:sldId id="568" r:id="rId16"/>
    <p:sldId id="579" r:id="rId17"/>
    <p:sldId id="383" r:id="rId18"/>
    <p:sldId id="477" r:id="rId19"/>
    <p:sldId id="395" r:id="rId20"/>
    <p:sldId id="577" r:id="rId21"/>
    <p:sldId id="413" r:id="rId22"/>
    <p:sldId id="275" r:id="rId23"/>
    <p:sldId id="411" r:id="rId24"/>
    <p:sldId id="373" r:id="rId25"/>
    <p:sldId id="433" r:id="rId26"/>
    <p:sldId id="315" r:id="rId27"/>
    <p:sldId id="317" r:id="rId28"/>
    <p:sldId id="415" r:id="rId29"/>
    <p:sldId id="441" r:id="rId30"/>
    <p:sldId id="442" r:id="rId31"/>
    <p:sldId id="487" r:id="rId32"/>
    <p:sldId id="486" r:id="rId33"/>
    <p:sldId id="493" r:id="rId34"/>
    <p:sldId id="494" r:id="rId35"/>
    <p:sldId id="495" r:id="rId36"/>
    <p:sldId id="497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31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545" r:id="rId56"/>
    <p:sldId id="580" r:id="rId57"/>
    <p:sldId id="581" r:id="rId58"/>
    <p:sldId id="582" r:id="rId59"/>
    <p:sldId id="584" r:id="rId60"/>
    <p:sldId id="585" r:id="rId61"/>
    <p:sldId id="569" r:id="rId62"/>
    <p:sldId id="570" r:id="rId63"/>
    <p:sldId id="571" r:id="rId64"/>
    <p:sldId id="572" r:id="rId65"/>
    <p:sldId id="573" r:id="rId66"/>
    <p:sldId id="574" r:id="rId67"/>
    <p:sldId id="575" r:id="rId68"/>
    <p:sldId id="586" r:id="rId69"/>
    <p:sldId id="576" r:id="rId7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FFD"/>
    <a:srgbClr val="000099"/>
    <a:srgbClr val="000000"/>
    <a:srgbClr val="CC00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7949" autoAdjust="0"/>
  </p:normalViewPr>
  <p:slideViewPr>
    <p:cSldViewPr>
      <p:cViewPr>
        <p:scale>
          <a:sx n="42" d="100"/>
          <a:sy n="42" d="100"/>
        </p:scale>
        <p:origin x="-22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4F6B9EC-D92D-4891-B2A2-25D7525928A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1931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41246-17D7-4AB9-80E9-B3A89A6191D1}" type="slidenum">
              <a:rPr lang="pt-BR"/>
              <a:pPr/>
              <a:t>1</a:t>
            </a:fld>
            <a:endParaRPr lang="pt-BR" dirty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4C76B-6CFE-44BB-9F66-EB6B8AE9401A}" type="slidenum">
              <a:rPr lang="pt-BR"/>
              <a:pPr/>
              <a:t>22</a:t>
            </a:fld>
            <a:endParaRPr lang="pt-BR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31E80-D9A0-46E8-A5F0-7969C892B51F}" type="slidenum">
              <a:rPr lang="pt-BR"/>
              <a:pPr/>
              <a:t>23</a:t>
            </a:fld>
            <a:endParaRPr lang="pt-BR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B42893-CC97-4003-8BD2-55125DE76DC4}" type="slidenum">
              <a:rPr lang="pt-BR"/>
              <a:pPr/>
              <a:t>24</a:t>
            </a:fld>
            <a:endParaRPr lang="pt-BR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707CC-446A-4DE6-B5BE-19AC620C0E72}" type="slidenum">
              <a:rPr lang="pt-BR"/>
              <a:pPr/>
              <a:t>25</a:t>
            </a:fld>
            <a:endParaRPr lang="pt-BR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510F9-ADF5-4F5B-9949-98D2D4F8A418}" type="slidenum">
              <a:rPr lang="pt-BR"/>
              <a:pPr/>
              <a:t>26</a:t>
            </a:fld>
            <a:endParaRPr lang="pt-BR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2863B-7A89-46D8-BD5A-6018CD453618}" type="slidenum">
              <a:rPr lang="pt-BR"/>
              <a:pPr/>
              <a:t>27</a:t>
            </a:fld>
            <a:endParaRPr lang="pt-BR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EAC9D-C044-4D86-946F-D5F4AE0F6646}" type="slidenum">
              <a:rPr lang="pt-BR"/>
              <a:pPr/>
              <a:t>28</a:t>
            </a:fld>
            <a:endParaRPr lang="pt-BR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6EB6C-BB5C-4FE1-88BE-E24A517D24EA}" type="slidenum">
              <a:rPr lang="pt-BR"/>
              <a:pPr/>
              <a:t>29</a:t>
            </a:fld>
            <a:endParaRPr lang="pt-BR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E4952-5F28-48CE-809E-7E3957966DD7}" type="slidenum">
              <a:rPr lang="pt-BR"/>
              <a:pPr/>
              <a:t>30</a:t>
            </a:fld>
            <a:endParaRPr lang="pt-BR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97D74-854B-46A7-9FAE-62A8A984814D}" type="slidenum">
              <a:rPr lang="pt-BR"/>
              <a:pPr/>
              <a:t>31</a:t>
            </a:fld>
            <a:endParaRPr lang="pt-BR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AF4CD-8290-43A0-B0D6-78BA53ABAFAB}" type="slidenum">
              <a:rPr lang="pt-BR"/>
              <a:pPr/>
              <a:t>2</a:t>
            </a:fld>
            <a:endParaRPr lang="pt-BR" dirty="0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538A5-B247-4C58-A128-BBCE088A0275}" type="slidenum">
              <a:rPr lang="pt-BR"/>
              <a:pPr/>
              <a:t>32</a:t>
            </a:fld>
            <a:endParaRPr lang="pt-BR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6B9EC-D92D-4891-B2A2-25D7525928AD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0DF97-9181-4908-87FD-BCCA804514A5}" type="slidenum">
              <a:rPr lang="pt-BR"/>
              <a:pPr/>
              <a:t>5</a:t>
            </a:fld>
            <a:endParaRPr lang="pt-BR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6B9EC-D92D-4891-B2A2-25D7525928AD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79114-5103-4713-B46E-F9A2A4A586A9}" type="slidenum">
              <a:rPr lang="pt-BR"/>
              <a:pPr/>
              <a:t>17</a:t>
            </a:fld>
            <a:endParaRPr lang="pt-BR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481E-4B79-4F02-A514-A41414670480}" type="slidenum">
              <a:rPr lang="pt-BR"/>
              <a:pPr/>
              <a:t>18</a:t>
            </a:fld>
            <a:endParaRPr lang="pt-BR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F3D3C-5CED-4438-9184-3D5566D930FD}" type="slidenum">
              <a:rPr lang="pt-BR"/>
              <a:pPr/>
              <a:t>19</a:t>
            </a:fld>
            <a:endParaRPr lang="pt-B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F3D3C-5CED-4438-9184-3D5566D930FD}" type="slidenum">
              <a:rPr lang="pt-BR"/>
              <a:pPr/>
              <a:t>20</a:t>
            </a:fld>
            <a:endParaRPr lang="pt-BR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16B12-786A-46D2-9B53-A25BE077EC93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7DD04F-1CD5-48B5-A540-0F9E012AAE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1D42A-8695-43CE-9D13-36954EA4DD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F08F0-CA1A-43E8-B2EB-633F02E68C3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DCF2F-CB2A-41D1-86C5-2C304817FC3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84F57-B11C-4449-8991-7F8A560AD3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C6B1A-1646-4AAD-8E8F-31DB383AA8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4963E-B0D5-48FF-AF2A-BEE50220E25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91E95-31E3-49B0-B13B-4CB3B3674A7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77930-6740-4E24-9B11-CE7D2AF4556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98B2-D30F-42AD-BAF5-8EDB8C93D0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44FC-3A6B-4380-BEB0-F402CA2E36D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131F0-1587-41D9-A287-BA6E5E7823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69925B4-0E35-4C1E-9BF1-CB05314C6BC6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o_Microsoft_Office_Word_97_-_20031.doc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620688"/>
            <a:ext cx="7772400" cy="1828800"/>
          </a:xfrm>
        </p:spPr>
        <p:txBody>
          <a:bodyPr/>
          <a:lstStyle/>
          <a:p>
            <a:r>
              <a:rPr lang="pt-BR" dirty="0" smtClean="0"/>
              <a:t>BOAS PRATICAS DE MANIPULAÇÃO DE CATETER</a:t>
            </a:r>
            <a:br>
              <a:rPr lang="pt-BR" dirty="0" smtClean="0"/>
            </a:br>
            <a:r>
              <a:rPr lang="pt-BR" dirty="0" smtClean="0"/>
              <a:t>TOTALMENTE IMPLANTADO</a:t>
            </a:r>
            <a:endParaRPr lang="pt-BR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59632" y="5105400"/>
            <a:ext cx="6400800" cy="1752600"/>
          </a:xfrm>
        </p:spPr>
        <p:txBody>
          <a:bodyPr/>
          <a:lstStyle/>
          <a:p>
            <a:r>
              <a:rPr lang="pt-BR" dirty="0" smtClean="0"/>
              <a:t>Adriana Crespo</a:t>
            </a:r>
          </a:p>
          <a:p>
            <a:r>
              <a:rPr lang="pt-BR" dirty="0" smtClean="0"/>
              <a:t>2015</a:t>
            </a:r>
            <a:endParaRPr lang="pt-BR" dirty="0"/>
          </a:p>
        </p:txBody>
      </p:sp>
      <p:pic>
        <p:nvPicPr>
          <p:cNvPr id="8" name="Picture 5" descr="Port a c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352425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1650" name="Picture 2" descr="http://christianovb.files.wordpress.com/2012/11/catet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07295" y="166760"/>
            <a:ext cx="5705475" cy="705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 de infusão de quimioterápicos, protocolos longos, drogas irritantes/</a:t>
            </a:r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vesicantes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Problemas de acesso venoso periférico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CONTRA-INDICAÇÕES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condições clínicas do cliente </a:t>
            </a:r>
          </a:p>
          <a:p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Plaquetopenia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Baixa performance status</a:t>
            </a:r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Comprometimento de um ou mais órgãos</a:t>
            </a:r>
          </a:p>
          <a:p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71600"/>
          </a:xfrm>
        </p:spPr>
        <p:txBody>
          <a:bodyPr/>
          <a:lstStyle/>
          <a:p>
            <a:r>
              <a:rPr lang="pt-BR" dirty="0" smtClean="0"/>
              <a:t>CONSULTA DE ENFERMAGEM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114800"/>
          </a:xfrm>
        </p:spPr>
        <p:txBody>
          <a:bodyPr/>
          <a:lstStyle/>
          <a:p>
            <a:r>
              <a:rPr lang="pt-BR" dirty="0" smtClean="0"/>
              <a:t>Histórico- Antecedentes de doenças vascular, cirurgias e alergias;Perfil;ferimentos </a:t>
            </a:r>
            <a:r>
              <a:rPr lang="pt-BR" dirty="0" err="1" smtClean="0"/>
              <a:t>etc</a:t>
            </a:r>
            <a:endParaRPr lang="pt-BR" dirty="0" smtClean="0"/>
          </a:p>
          <a:p>
            <a:r>
              <a:rPr lang="pt-BR" dirty="0" smtClean="0"/>
              <a:t>Exame físico- Alteração dérmica,venosa,alterações de movimentos da cabeça e pescoço;Necessidade de tricotomia</a:t>
            </a:r>
          </a:p>
          <a:p>
            <a:r>
              <a:rPr lang="pt-BR" dirty="0" smtClean="0"/>
              <a:t>Decisão com o paciente(como ele recebe a notícia);</a:t>
            </a:r>
          </a:p>
          <a:p>
            <a:r>
              <a:rPr lang="pt-BR" dirty="0" smtClean="0"/>
              <a:t>Decisão com o médico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CONSULTA PÓS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Orientações para o dia a dia;</a:t>
            </a:r>
          </a:p>
          <a:p>
            <a:r>
              <a:rPr lang="pt-BR" dirty="0" smtClean="0"/>
              <a:t>Manutenção;</a:t>
            </a:r>
          </a:p>
          <a:p>
            <a:r>
              <a:rPr lang="pt-BR" dirty="0" smtClean="0"/>
              <a:t>Prevenção de infecção</a:t>
            </a:r>
          </a:p>
          <a:p>
            <a:r>
              <a:rPr lang="pt-BR" dirty="0" err="1" smtClean="0"/>
              <a:t>Anestésico-ENLA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Infecções  </a:t>
            </a:r>
          </a:p>
          <a:p>
            <a:r>
              <a:rPr lang="pt-BR" dirty="0" smtClean="0"/>
              <a:t>Obstrução</a:t>
            </a:r>
          </a:p>
          <a:p>
            <a:r>
              <a:rPr lang="pt-BR" dirty="0" smtClean="0"/>
              <a:t>Migração/Deslocamento</a:t>
            </a:r>
          </a:p>
          <a:p>
            <a:r>
              <a:rPr lang="pt-BR" dirty="0" smtClean="0"/>
              <a:t>Exteriorização</a:t>
            </a:r>
          </a:p>
          <a:p>
            <a:r>
              <a:rPr lang="pt-BR" dirty="0" smtClean="0"/>
              <a:t>Extravasamento</a:t>
            </a:r>
          </a:p>
          <a:p>
            <a:r>
              <a:rPr lang="pt-BR" dirty="0" smtClean="0"/>
              <a:t>Rotação</a:t>
            </a:r>
          </a:p>
          <a:p>
            <a:r>
              <a:rPr lang="pt-BR" dirty="0" smtClean="0"/>
              <a:t>Ruptura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INFECÇÕES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114800"/>
          </a:xfrm>
        </p:spPr>
        <p:txBody>
          <a:bodyPr/>
          <a:lstStyle/>
          <a:p>
            <a:r>
              <a:rPr lang="pt-BR" dirty="0" err="1" smtClean="0"/>
              <a:t>Microorganismos</a:t>
            </a:r>
            <a:r>
              <a:rPr lang="pt-BR" dirty="0" smtClean="0"/>
              <a:t> presentes na pele próxima ao local de inserção do cateter estão entre os principais patógenos das doenças infecciosa de corrente sanguínea(ICS) associada a cateter.</a:t>
            </a:r>
          </a:p>
          <a:p>
            <a:r>
              <a:rPr lang="pt-BR" dirty="0" smtClean="0"/>
              <a:t>Manipulação Incorreta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38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667625" cy="1143000"/>
          </a:xfrm>
        </p:spPr>
        <p:txBody>
          <a:bodyPr/>
          <a:lstStyle/>
          <a:p>
            <a:r>
              <a:rPr lang="pt-BR" sz="3600" dirty="0"/>
              <a:t>COMO OCORREM </a:t>
            </a:r>
            <a:r>
              <a:rPr lang="pt-BR" sz="3600" dirty="0" smtClean="0"/>
              <a:t> AS INFECÇÕES?</a:t>
            </a:r>
            <a:endParaRPr lang="pt-BR" sz="3600" dirty="0"/>
          </a:p>
        </p:txBody>
      </p:sp>
      <p:graphicFrame>
        <p:nvGraphicFramePr>
          <p:cNvPr id="16077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042988" y="1484313"/>
          <a:ext cx="7246937" cy="4872037"/>
        </p:xfrm>
        <a:graphic>
          <a:graphicData uri="http://schemas.openxmlformats.org/presentationml/2006/ole">
            <p:oleObj spid="_x0000_s160792" name="Documento" r:id="rId4" imgW="5115560" imgH="327660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CONSEQUENCIAS </a:t>
            </a:r>
            <a:r>
              <a:rPr lang="pt-BR" dirty="0" smtClean="0"/>
              <a:t> DAS INFECÇÕES</a:t>
            </a:r>
            <a:endParaRPr lang="pt-BR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>
                <a:solidFill>
                  <a:srgbClr val="FFFFFF"/>
                </a:solidFill>
              </a:rPr>
              <a:t>A mortalidade atribuída à infecção primária da corrente </a:t>
            </a:r>
            <a:r>
              <a:rPr lang="pt-BR" dirty="0" smtClean="0">
                <a:solidFill>
                  <a:srgbClr val="FFFFFF"/>
                </a:solidFill>
              </a:rPr>
              <a:t>sanguínea </a:t>
            </a:r>
            <a:r>
              <a:rPr lang="pt-BR" dirty="0">
                <a:solidFill>
                  <a:srgbClr val="FFFFFF"/>
                </a:solidFill>
              </a:rPr>
              <a:t>é 3%, mas pode chegar a 25% em pacientes </a:t>
            </a:r>
            <a:r>
              <a:rPr lang="pt-BR" dirty="0" smtClean="0">
                <a:solidFill>
                  <a:srgbClr val="FFFFFF"/>
                </a:solidFill>
              </a:rPr>
              <a:t>graves</a:t>
            </a:r>
          </a:p>
          <a:p>
            <a:pPr>
              <a:lnSpc>
                <a:spcPct val="90000"/>
              </a:lnSpc>
            </a:pPr>
            <a:endParaRPr lang="pt-BR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>
                <a:solidFill>
                  <a:srgbClr val="FFFFFF"/>
                </a:solidFill>
              </a:rPr>
              <a:t>A hospitalização é aumentada em média de 6,5 a 22 dias</a:t>
            </a:r>
          </a:p>
          <a:p>
            <a:pPr>
              <a:lnSpc>
                <a:spcPct val="90000"/>
              </a:lnSpc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pt-BR" dirty="0" smtClean="0">
                <a:solidFill>
                  <a:srgbClr val="FFFFFF"/>
                </a:solidFill>
              </a:rPr>
              <a:t>A </a:t>
            </a:r>
            <a:r>
              <a:rPr lang="pt-BR" dirty="0">
                <a:solidFill>
                  <a:srgbClr val="FFFFFF"/>
                </a:solidFill>
              </a:rPr>
              <a:t>média do custo adicional de cada caso varia de U$ 29.000 a U$ 56.000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3728" y="476672"/>
            <a:ext cx="48768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6000" dirty="0">
                <a:solidFill>
                  <a:schemeClr val="tx2"/>
                </a:solidFill>
                <a:latin typeface="Comic Sans MS" pitchFamily="66" charset="0"/>
              </a:rPr>
              <a:t>É POSSÍVEL PREVENIR?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31640" y="263691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- Lavagem das mãos</a:t>
            </a:r>
          </a:p>
          <a:p>
            <a:r>
              <a:rPr lang="pt-BR" sz="3200" dirty="0" smtClean="0"/>
              <a:t>-Técnicas assépticas na inserção</a:t>
            </a:r>
          </a:p>
          <a:p>
            <a:r>
              <a:rPr lang="pt-BR" sz="3200" dirty="0" smtClean="0"/>
              <a:t>(</a:t>
            </a:r>
            <a:r>
              <a:rPr lang="pt-BR" sz="3200" dirty="0" err="1" smtClean="0"/>
              <a:t>Healtcare</a:t>
            </a:r>
            <a:r>
              <a:rPr lang="pt-BR" sz="3200" dirty="0" smtClean="0"/>
              <a:t> </a:t>
            </a:r>
            <a:r>
              <a:rPr lang="pt-BR" sz="3200" dirty="0" err="1" smtClean="0"/>
              <a:t>Infection</a:t>
            </a:r>
            <a:r>
              <a:rPr lang="pt-BR" sz="3200" dirty="0" smtClean="0"/>
              <a:t> </a:t>
            </a:r>
            <a:r>
              <a:rPr lang="pt-BR" sz="3200" dirty="0" err="1" smtClean="0"/>
              <a:t>Control</a:t>
            </a:r>
            <a:r>
              <a:rPr lang="pt-BR" sz="3200" dirty="0" smtClean="0"/>
              <a:t> </a:t>
            </a:r>
            <a:r>
              <a:rPr lang="pt-BR" sz="3200" dirty="0" err="1" smtClean="0"/>
              <a:t>Practices</a:t>
            </a:r>
            <a:r>
              <a:rPr lang="pt-BR" sz="3200" dirty="0" smtClean="0"/>
              <a:t> </a:t>
            </a:r>
            <a:r>
              <a:rPr lang="pt-BR" sz="3200" dirty="0" err="1" smtClean="0"/>
              <a:t>Advisory</a:t>
            </a:r>
            <a:r>
              <a:rPr lang="pt-BR" sz="3200" dirty="0" smtClean="0"/>
              <a:t> </a:t>
            </a:r>
            <a:r>
              <a:rPr lang="pt-BR" sz="3200" dirty="0" err="1" smtClean="0"/>
              <a:t>Commite-HICPAC</a:t>
            </a:r>
            <a:r>
              <a:rPr lang="pt-BR" sz="3200" dirty="0" smtClean="0"/>
              <a:t>) E </a:t>
            </a:r>
            <a:r>
              <a:rPr lang="pt-BR" sz="3200" dirty="0" err="1" smtClean="0"/>
              <a:t>Centers</a:t>
            </a:r>
            <a:r>
              <a:rPr lang="pt-BR" sz="3200" dirty="0" smtClean="0"/>
              <a:t> for </a:t>
            </a:r>
            <a:r>
              <a:rPr lang="pt-BR" sz="3200" dirty="0" err="1" smtClean="0"/>
              <a:t>Disease</a:t>
            </a:r>
            <a:r>
              <a:rPr lang="pt-BR" sz="3200" dirty="0" smtClean="0"/>
              <a:t> </a:t>
            </a:r>
            <a:r>
              <a:rPr lang="pt-BR" sz="3200" dirty="0" err="1" smtClean="0"/>
              <a:t>Control</a:t>
            </a:r>
            <a:r>
              <a:rPr lang="pt-BR" sz="3200" dirty="0" smtClean="0"/>
              <a:t> </a:t>
            </a:r>
            <a:r>
              <a:rPr lang="pt-BR" sz="3200" dirty="0" err="1" smtClean="0"/>
              <a:t>and</a:t>
            </a:r>
            <a:r>
              <a:rPr lang="pt-BR" sz="3200" dirty="0" smtClean="0"/>
              <a:t> </a:t>
            </a:r>
            <a:r>
              <a:rPr lang="pt-BR" sz="3200" dirty="0" err="1" smtClean="0"/>
              <a:t>Prevention</a:t>
            </a:r>
            <a:r>
              <a:rPr lang="pt-BR" sz="3200" dirty="0" smtClean="0"/>
              <a:t>-CDC)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TERAPIA IV</a:t>
            </a:r>
            <a:endParaRPr lang="pt-BR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8748464" cy="439261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b="1" dirty="0" smtClean="0">
                <a:solidFill>
                  <a:schemeClr val="tx2"/>
                </a:solidFill>
              </a:rPr>
              <a:t> </a:t>
            </a:r>
            <a:r>
              <a:rPr lang="pt-BR" sz="3200" dirty="0" smtClean="0">
                <a:solidFill>
                  <a:schemeClr val="tx2"/>
                </a:solidFill>
                <a:effectLst/>
              </a:rPr>
              <a:t>INDISPENSÁVEL NO TRATAMENTO CONTRA O CÂNCER</a:t>
            </a:r>
          </a:p>
          <a:p>
            <a:pPr lvl="1">
              <a:lnSpc>
                <a:spcPct val="150000"/>
              </a:lnSpc>
            </a:pPr>
            <a:r>
              <a:rPr lang="pt-BR" sz="3200" dirty="0" smtClean="0">
                <a:solidFill>
                  <a:schemeClr val="tx2"/>
                </a:solidFill>
                <a:effectLst/>
              </a:rPr>
              <a:t>INFUSÃO DE QUIMIOTERÁPICOS</a:t>
            </a:r>
          </a:p>
          <a:p>
            <a:pPr lvl="1">
              <a:lnSpc>
                <a:spcPct val="150000"/>
              </a:lnSpc>
            </a:pPr>
            <a:r>
              <a:rPr lang="pt-BR" sz="3200" dirty="0" smtClean="0">
                <a:solidFill>
                  <a:schemeClr val="tx2"/>
                </a:solidFill>
                <a:effectLst/>
              </a:rPr>
              <a:t>TRATAMENTOS LONGOS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3728" y="476672"/>
            <a:ext cx="48768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6000" dirty="0">
                <a:solidFill>
                  <a:schemeClr val="tx2"/>
                </a:solidFill>
                <a:latin typeface="Comic Sans MS" pitchFamily="66" charset="0"/>
              </a:rPr>
              <a:t>É POSSÍVEL PREVENIR?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31640" y="263691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Escolha do sítio de inserção</a:t>
            </a:r>
          </a:p>
          <a:p>
            <a:r>
              <a:rPr lang="pt-BR" sz="3200" dirty="0" smtClean="0"/>
              <a:t>Uso de cateter com material apropriado</a:t>
            </a:r>
          </a:p>
          <a:p>
            <a:r>
              <a:rPr lang="pt-BR" sz="3200" dirty="0" smtClean="0"/>
              <a:t>Barreiras de precaução durante a inserção</a:t>
            </a:r>
          </a:p>
          <a:p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4400" dirty="0">
                <a:solidFill>
                  <a:schemeClr val="tx2"/>
                </a:solidFill>
                <a:latin typeface="+mj-lt"/>
              </a:rPr>
              <a:t>MEDIDAS BEM ESTABELECIDAS</a:t>
            </a:r>
          </a:p>
          <a:p>
            <a:pPr>
              <a:buFont typeface="Wingdings" pitchFamily="2" charset="2"/>
              <a:buNone/>
            </a:pP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Inserção</a:t>
            </a:r>
            <a:br>
              <a:rPr lang="pt-BR" sz="4000" dirty="0"/>
            </a:br>
            <a:r>
              <a:rPr lang="pt-BR" sz="4000" dirty="0" smtClean="0"/>
              <a:t>MATERIAL DO </a:t>
            </a:r>
            <a:r>
              <a:rPr lang="pt-BR" sz="4000" dirty="0"/>
              <a:t>CATETER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14800"/>
          </a:xfrm>
        </p:spPr>
        <p:txBody>
          <a:bodyPr/>
          <a:lstStyle/>
          <a:p>
            <a:r>
              <a:rPr lang="pt-BR" dirty="0">
                <a:effectLst/>
              </a:rPr>
              <a:t>Teflon e poliuretano melhor que polivinil ou polietileno</a:t>
            </a:r>
          </a:p>
          <a:p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dirty="0">
                <a:effectLst/>
              </a:rPr>
              <a:t>         		Aderência</a:t>
            </a:r>
          </a:p>
          <a:p>
            <a:pPr>
              <a:buFont typeface="Wingdings" pitchFamily="2" charset="2"/>
              <a:buNone/>
            </a:pPr>
            <a:r>
              <a:rPr lang="pt-BR" dirty="0">
                <a:solidFill>
                  <a:srgbClr val="FFFF00"/>
                </a:solidFill>
                <a:effectLst/>
              </a:rPr>
              <a:t>	          		</a:t>
            </a:r>
            <a:r>
              <a:rPr lang="pt-BR" dirty="0">
                <a:effectLst/>
              </a:rPr>
              <a:t>Biofilme</a:t>
            </a:r>
          </a:p>
          <a:p>
            <a:pPr>
              <a:buFont typeface="Wingdings" pitchFamily="2" charset="2"/>
              <a:buNone/>
            </a:pPr>
            <a:r>
              <a:rPr lang="pt-BR" dirty="0">
                <a:solidFill>
                  <a:srgbClr val="FFFF00"/>
                </a:solidFill>
                <a:effectLst/>
              </a:rPr>
              <a:t>           		</a:t>
            </a:r>
            <a:r>
              <a:rPr lang="pt-BR" dirty="0">
                <a:effectLst/>
              </a:rPr>
              <a:t>Colonização</a:t>
            </a:r>
          </a:p>
          <a:p>
            <a:endParaRPr lang="pt-BR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124075" y="3860800"/>
            <a:ext cx="576263" cy="1081088"/>
          </a:xfrm>
          <a:prstGeom prst="downArrow">
            <a:avLst>
              <a:gd name="adj1" fmla="val 50000"/>
              <a:gd name="adj2" fmla="val 469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771775" y="5734050"/>
            <a:ext cx="63722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FFFF"/>
                </a:solidFill>
                <a:latin typeface="Arial" charset="0"/>
              </a:rPr>
              <a:t>Band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Jd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et al.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Arch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Intern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Med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1980;140:31-4</a:t>
            </a:r>
          </a:p>
          <a:p>
            <a:pPr>
              <a:spcBef>
                <a:spcPct val="50000"/>
              </a:spcBef>
            </a:pP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Shetz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NK,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Sohnle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PG. J.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Clin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pt-BR" b="1" dirty="0" err="1">
                <a:solidFill>
                  <a:srgbClr val="FFFFFF"/>
                </a:solidFill>
                <a:latin typeface="Arial" charset="0"/>
              </a:rPr>
              <a:t>Microbiol</a:t>
            </a:r>
            <a:r>
              <a:rPr lang="pt-BR" b="1" dirty="0">
                <a:solidFill>
                  <a:srgbClr val="FFFFFF"/>
                </a:solidFill>
                <a:latin typeface="Arial" charset="0"/>
              </a:rPr>
              <a:t> 1983;18:1061-3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135937" cy="1143000"/>
          </a:xfrm>
          <a:noFill/>
          <a:ln/>
        </p:spPr>
        <p:txBody>
          <a:bodyPr/>
          <a:lstStyle/>
          <a:p>
            <a:r>
              <a:rPr lang="pt-BR" sz="4000" dirty="0"/>
              <a:t>Inserção </a:t>
            </a:r>
            <a:br>
              <a:rPr lang="pt-BR" sz="4000" dirty="0"/>
            </a:br>
            <a:r>
              <a:rPr lang="pt-BR" sz="4000" dirty="0"/>
              <a:t>PASSAGEM DE CATETER CENTRAL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890043"/>
            <a:ext cx="8197850" cy="2951163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pt-BR" dirty="0" err="1">
                <a:solidFill>
                  <a:srgbClr val="FFFFFF"/>
                </a:solidFill>
              </a:rPr>
              <a:t>Paramentação</a:t>
            </a:r>
            <a:r>
              <a:rPr lang="pt-BR" dirty="0">
                <a:solidFill>
                  <a:srgbClr val="FFFFFF"/>
                </a:solidFill>
              </a:rPr>
              <a:t> completa</a:t>
            </a:r>
          </a:p>
          <a:p>
            <a:pPr>
              <a:spcBef>
                <a:spcPct val="45000"/>
              </a:spcBef>
            </a:pPr>
            <a:r>
              <a:rPr lang="pt-BR" dirty="0">
                <a:solidFill>
                  <a:srgbClr val="FFFFFF"/>
                </a:solidFill>
              </a:rPr>
              <a:t>Campo estéril ampliado  - cobrir todo o </a:t>
            </a:r>
            <a:r>
              <a:rPr lang="pt-BR" dirty="0" smtClean="0">
                <a:solidFill>
                  <a:srgbClr val="FFFFFF"/>
                </a:solidFill>
              </a:rPr>
              <a:t>tórax</a:t>
            </a:r>
          </a:p>
          <a:p>
            <a:pPr>
              <a:spcBef>
                <a:spcPct val="45000"/>
              </a:spcBef>
            </a:pPr>
            <a:r>
              <a:rPr lang="pt-BR" dirty="0" smtClean="0">
                <a:solidFill>
                  <a:srgbClr val="FFFFFF"/>
                </a:solidFill>
              </a:rPr>
              <a:t>Antissepsia da pele com </a:t>
            </a:r>
            <a:r>
              <a:rPr lang="pt-BR" dirty="0" err="1" smtClean="0">
                <a:solidFill>
                  <a:srgbClr val="FFFFFF"/>
                </a:solidFill>
              </a:rPr>
              <a:t>Clorexidine</a:t>
            </a:r>
            <a:r>
              <a:rPr lang="pt-BR" dirty="0" smtClean="0">
                <a:solidFill>
                  <a:srgbClr val="FFFFFF"/>
                </a:solidFill>
              </a:rPr>
              <a:t> a 2%</a:t>
            </a:r>
            <a:endParaRPr lang="pt-B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5400" dirty="0">
                <a:solidFill>
                  <a:schemeClr val="tx2"/>
                </a:solidFill>
                <a:latin typeface="+mj-lt"/>
              </a:rPr>
              <a:t>MANUTENÇÃO DOS CATETERES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Manutenção</a:t>
            </a:r>
            <a:b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CURATIVO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395288" y="19161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Trocar curativo sempre que: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Úmido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</a:pPr>
            <a:r>
              <a:rPr lang="pt-B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Sujidade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Não utilizar antibiótico tópico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MANUTENÇÃO DOS CATETERES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78050"/>
            <a:ext cx="8229600" cy="2690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b="1" dirty="0"/>
              <a:t>EM CADA TROCA DE CURATIVO</a:t>
            </a:r>
          </a:p>
          <a:p>
            <a:r>
              <a:rPr lang="pt-BR" dirty="0"/>
              <a:t>Realizar </a:t>
            </a:r>
            <a:r>
              <a:rPr lang="pt-BR" dirty="0" smtClean="0"/>
              <a:t>antissepsia </a:t>
            </a:r>
            <a:r>
              <a:rPr lang="pt-BR" dirty="0"/>
              <a:t>do sítio de inserção  com </a:t>
            </a:r>
            <a:r>
              <a:rPr lang="pt-BR" dirty="0" err="1" smtClean="0">
                <a:solidFill>
                  <a:schemeClr val="tx2"/>
                </a:solidFill>
              </a:rPr>
              <a:t>clorexidina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alcoólico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362950" cy="1152525"/>
          </a:xfrm>
        </p:spPr>
        <p:txBody>
          <a:bodyPr/>
          <a:lstStyle/>
          <a:p>
            <a:r>
              <a:rPr lang="pt-BR" sz="4000" dirty="0"/>
              <a:t>Manutenção</a:t>
            </a:r>
            <a:br>
              <a:rPr lang="pt-BR" sz="4000" dirty="0"/>
            </a:br>
            <a:r>
              <a:rPr lang="pt-BR" sz="4800" dirty="0"/>
              <a:t>Gaze ou Transparente??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924300" y="5876925"/>
            <a:ext cx="4608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Cochrane Wounds Group , publicado no J. Advanced Nursing, 2003. 	Donna Gillies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 </a:t>
            </a:r>
            <a:r>
              <a:rPr lang="pt-BR" b="1" dirty="0" smtClean="0"/>
              <a:t>A escolha deve ser feita de acordo com o paciente.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7618412" cy="1143000"/>
          </a:xfrm>
        </p:spPr>
        <p:txBody>
          <a:bodyPr/>
          <a:lstStyle/>
          <a:p>
            <a:r>
              <a:rPr lang="pt-BR" sz="4000" dirty="0"/>
              <a:t>Manutenção </a:t>
            </a:r>
            <a:br>
              <a:rPr lang="pt-BR" sz="4000" dirty="0"/>
            </a:br>
            <a:r>
              <a:rPr lang="pt-BR" sz="4000" dirty="0"/>
              <a:t>MANIPULAÇÃO </a:t>
            </a:r>
            <a:r>
              <a:rPr lang="pt-BR" sz="4000" dirty="0" smtClean="0"/>
              <a:t>DO CVC TI</a:t>
            </a:r>
            <a:endParaRPr lang="pt-BR" sz="40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2233613"/>
          </a:xfrm>
        </p:spPr>
        <p:txBody>
          <a:bodyPr/>
          <a:lstStyle/>
          <a:p>
            <a:r>
              <a:rPr lang="pt-BR" dirty="0"/>
              <a:t>Higienizar as </a:t>
            </a:r>
            <a:r>
              <a:rPr lang="pt-BR" dirty="0" smtClean="0"/>
              <a:t>mãos</a:t>
            </a:r>
          </a:p>
          <a:p>
            <a:r>
              <a:rPr lang="pt-BR" smtClean="0"/>
              <a:t>Antisepsia</a:t>
            </a:r>
            <a:r>
              <a:rPr lang="pt-BR" dirty="0" smtClean="0"/>
              <a:t> da pele com </a:t>
            </a:r>
            <a:r>
              <a:rPr lang="pt-BR" dirty="0" err="1" smtClean="0"/>
              <a:t>Clorexidine</a:t>
            </a:r>
            <a:r>
              <a:rPr lang="pt-BR" dirty="0" smtClean="0"/>
              <a:t> </a:t>
            </a:r>
            <a:r>
              <a:rPr lang="pt-BR" dirty="0" err="1" smtClean="0"/>
              <a:t>alcólico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Técnica asséptica para a manutenção</a:t>
            </a:r>
            <a:endParaRPr lang="pt-BR" dirty="0"/>
          </a:p>
          <a:p>
            <a:r>
              <a:rPr lang="pt-BR" dirty="0"/>
              <a:t>Desinfecção da conexão com álcool 70%. 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539750" y="5229225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000" dirty="0" err="1">
                <a:latin typeface="Garamond" pitchFamily="18" charset="0"/>
              </a:rPr>
              <a:t>Plott</a:t>
            </a:r>
            <a:r>
              <a:rPr lang="pt-BR" sz="2000" dirty="0">
                <a:latin typeface="Garamond" pitchFamily="18" charset="0"/>
              </a:rPr>
              <a:t> RT, Wagner RF Jr,. </a:t>
            </a:r>
            <a:r>
              <a:rPr lang="pt-BR" sz="2000" dirty="0" err="1">
                <a:latin typeface="Garamond" pitchFamily="18" charset="0"/>
              </a:rPr>
              <a:t>Arch</a:t>
            </a:r>
            <a:r>
              <a:rPr lang="pt-BR" sz="2000" dirty="0">
                <a:latin typeface="Garamond" pitchFamily="18" charset="0"/>
              </a:rPr>
              <a:t> Dermatol.1990;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sz="2000" dirty="0" err="1">
                <a:latin typeface="Garamond" pitchFamily="18" charset="0"/>
              </a:rPr>
              <a:t>Salzman</a:t>
            </a:r>
            <a:r>
              <a:rPr lang="pt-BR" sz="2000" dirty="0">
                <a:latin typeface="Garamond" pitchFamily="18" charset="0"/>
              </a:rPr>
              <a:t> MB, </a:t>
            </a:r>
            <a:r>
              <a:rPr lang="pt-BR" sz="2000" dirty="0" err="1">
                <a:latin typeface="Garamond" pitchFamily="18" charset="0"/>
              </a:rPr>
              <a:t>Isenberg</a:t>
            </a:r>
            <a:r>
              <a:rPr lang="pt-BR" sz="2000" dirty="0">
                <a:latin typeface="Garamond" pitchFamily="18" charset="0"/>
              </a:rPr>
              <a:t> HD, Rubin LG. J </a:t>
            </a:r>
            <a:r>
              <a:rPr lang="pt-BR" sz="2000" dirty="0" err="1">
                <a:latin typeface="Garamond" pitchFamily="18" charset="0"/>
              </a:rPr>
              <a:t>Clin</a:t>
            </a:r>
            <a:r>
              <a:rPr lang="pt-BR" sz="2000" dirty="0">
                <a:latin typeface="Garamond" pitchFamily="18" charset="0"/>
              </a:rPr>
              <a:t> Microbiol.1993;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err="1">
                <a:latin typeface="Garamond" pitchFamily="18" charset="0"/>
              </a:rPr>
              <a:t>Luebke</a:t>
            </a:r>
            <a:r>
              <a:rPr lang="en-US" sz="2000" dirty="0">
                <a:latin typeface="Garamond" pitchFamily="18" charset="0"/>
              </a:rPr>
              <a:t> MA, </a:t>
            </a:r>
            <a:r>
              <a:rPr lang="en-US" sz="2000" dirty="0" err="1">
                <a:latin typeface="Garamond" pitchFamily="18" charset="0"/>
              </a:rPr>
              <a:t>Arduino</a:t>
            </a:r>
            <a:r>
              <a:rPr lang="en-US" sz="2000" dirty="0">
                <a:latin typeface="Garamond" pitchFamily="18" charset="0"/>
              </a:rPr>
              <a:t> MJ, </a:t>
            </a:r>
            <a:r>
              <a:rPr lang="en-US" sz="2000" dirty="0" err="1">
                <a:latin typeface="Garamond" pitchFamily="18" charset="0"/>
              </a:rPr>
              <a:t>Duda</a:t>
            </a:r>
            <a:r>
              <a:rPr lang="en-US" sz="2000" dirty="0">
                <a:latin typeface="Garamond" pitchFamily="18" charset="0"/>
              </a:rPr>
              <a:t> DL, et al.. Am J Infect Control.1998; </a:t>
            </a:r>
            <a:endParaRPr lang="pt-BR" sz="2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085137" cy="1584325"/>
          </a:xfrm>
        </p:spPr>
        <p:txBody>
          <a:bodyPr/>
          <a:lstStyle/>
          <a:p>
            <a:r>
              <a:rPr lang="pt-BR" sz="4000" dirty="0"/>
              <a:t>Manutenção </a:t>
            </a:r>
            <a:br>
              <a:rPr lang="pt-BR" sz="4000" dirty="0"/>
            </a:br>
            <a:r>
              <a:rPr lang="pt-BR" sz="4000" dirty="0"/>
              <a:t>TROCA DO EQUIPO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590" y="2070735"/>
            <a:ext cx="7940675" cy="244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3600" dirty="0"/>
              <a:t>Trocar torneirinhas , </a:t>
            </a:r>
            <a:r>
              <a:rPr lang="pt-BR" sz="3600" dirty="0" err="1"/>
              <a:t>Polifix</a:t>
            </a:r>
            <a:r>
              <a:rPr lang="pt-BR" sz="3600" dirty="0"/>
              <a:t> e equipo: Trocar a cada 72 horas 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2627313" y="4724400"/>
            <a:ext cx="61928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Josephson A, Infect Control.1985</a:t>
            </a:r>
          </a:p>
          <a:p>
            <a:pPr lvl="1"/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Maki DG, JAMA.1987 </a:t>
            </a:r>
          </a:p>
          <a:p>
            <a:pPr lvl="1"/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Snydman DR, Infect Control.1987</a:t>
            </a:r>
          </a:p>
          <a:p>
            <a:pPr lvl="1"/>
            <a:r>
              <a:rPr 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Sitges-Serra A, Parenter Enteral Nutr.1985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TERAPIA IV</a:t>
            </a:r>
            <a:endParaRPr lang="pt-BR" dirty="0">
              <a:solidFill>
                <a:schemeClr val="accent5"/>
              </a:solidFill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Char char="-"/>
            </a:pPr>
            <a:r>
              <a:rPr lang="pt-BR" dirty="0"/>
              <a:t>Todas as etapas desde a escolha do</a:t>
            </a:r>
          </a:p>
          <a:p>
            <a:pPr algn="ctr">
              <a:buFontTx/>
              <a:buNone/>
            </a:pPr>
            <a:r>
              <a:rPr lang="pt-BR" dirty="0"/>
              <a:t> </a:t>
            </a:r>
          </a:p>
          <a:p>
            <a:pPr algn="ctr">
              <a:buFontTx/>
              <a:buNone/>
            </a:pPr>
            <a:r>
              <a:rPr lang="pt-BR" dirty="0"/>
              <a:t>cateter até a documentação  é um resultado</a:t>
            </a:r>
          </a:p>
          <a:p>
            <a:pPr algn="ctr">
              <a:buFontTx/>
              <a:buNone/>
            </a:pPr>
            <a:endParaRPr lang="pt-BR" dirty="0"/>
          </a:p>
          <a:p>
            <a:pPr algn="ctr">
              <a:buFontTx/>
              <a:buNone/>
            </a:pPr>
            <a:r>
              <a:rPr lang="pt-BR" dirty="0"/>
              <a:t> de uma reflexão com o objetivo do melhor </a:t>
            </a:r>
          </a:p>
          <a:p>
            <a:pPr algn="ctr">
              <a:buFontTx/>
              <a:buNone/>
            </a:pPr>
            <a:endParaRPr lang="pt-BR" dirty="0"/>
          </a:p>
          <a:p>
            <a:pPr algn="ctr">
              <a:buFontTx/>
              <a:buNone/>
            </a:pPr>
            <a:r>
              <a:rPr lang="pt-BR" dirty="0"/>
              <a:t>Cuidado. </a:t>
            </a:r>
          </a:p>
          <a:p>
            <a:pPr algn="ctr">
              <a:buFontTx/>
              <a:buNone/>
            </a:pPr>
            <a:endParaRPr lang="pt-BR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64008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i="1" dirty="0"/>
              <a:t>( JACKSON,2003)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302625" cy="1511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3600" dirty="0" smtClean="0"/>
              <a:t>Não infundir NPP, </a:t>
            </a:r>
            <a:r>
              <a:rPr lang="pt-BR" sz="3600" dirty="0"/>
              <a:t>hemoderivados e </a:t>
            </a:r>
            <a:r>
              <a:rPr lang="pt-BR" sz="3600" dirty="0" err="1" smtClean="0"/>
              <a:t>lípides</a:t>
            </a:r>
            <a:r>
              <a:rPr lang="pt-BR" sz="3600" dirty="0" smtClean="0"/>
              <a:t>, cateter exclusivo para quimioterapia</a:t>
            </a:r>
            <a:endParaRPr lang="pt-BR" sz="3600" dirty="0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085137" cy="1584325"/>
          </a:xfrm>
          <a:noFill/>
          <a:ln/>
        </p:spPr>
        <p:txBody>
          <a:bodyPr/>
          <a:lstStyle/>
          <a:p>
            <a:r>
              <a:rPr lang="pt-BR"/>
              <a:t>Manutenção </a:t>
            </a:r>
            <a:br>
              <a:rPr lang="pt-BR"/>
            </a:br>
            <a:r>
              <a:rPr lang="pt-BR"/>
              <a:t>TROCA DO EQUIPO</a:t>
            </a:r>
            <a:br>
              <a:rPr lang="pt-BR"/>
            </a:b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114800"/>
          </a:xfrm>
        </p:spPr>
        <p:txBody>
          <a:bodyPr/>
          <a:lstStyle/>
          <a:p>
            <a:r>
              <a:rPr lang="pt-BR" sz="3600" dirty="0">
                <a:solidFill>
                  <a:schemeClr val="tx2"/>
                </a:solidFill>
              </a:rPr>
              <a:t>Há recomendações bem estabelecidas</a:t>
            </a:r>
          </a:p>
          <a:p>
            <a:r>
              <a:rPr lang="pt-BR" sz="3600" dirty="0">
                <a:solidFill>
                  <a:schemeClr val="tx2"/>
                </a:solidFill>
              </a:rPr>
              <a:t>Há outras em estudo, </a:t>
            </a:r>
          </a:p>
          <a:p>
            <a:pPr>
              <a:buFont typeface="Wingdings" pitchFamily="2" charset="2"/>
              <a:buNone/>
            </a:pPr>
            <a:r>
              <a:rPr lang="pt-BR" sz="3600" dirty="0">
                <a:solidFill>
                  <a:schemeClr val="tx2"/>
                </a:solidFill>
              </a:rPr>
              <a:t>MAS, </a:t>
            </a:r>
          </a:p>
          <a:p>
            <a:r>
              <a:rPr lang="pt-BR" sz="3600" dirty="0">
                <a:solidFill>
                  <a:schemeClr val="tx2"/>
                </a:solidFill>
              </a:rPr>
              <a:t>Será que as recomendações estão sendo seguidas???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4800" dirty="0"/>
              <a:t> </a:t>
            </a:r>
            <a:r>
              <a:rPr lang="pt-BR" sz="4800" dirty="0" smtClean="0"/>
              <a:t>Capacitação de toda a equipe</a:t>
            </a:r>
          </a:p>
          <a:p>
            <a:pPr algn="ctr">
              <a:buFont typeface="Wingdings" pitchFamily="2" charset="2"/>
              <a:buNone/>
            </a:pPr>
            <a:r>
              <a:rPr lang="pt-BR" sz="4800" dirty="0" smtClean="0"/>
              <a:t>Treinamentos Periódicos</a:t>
            </a:r>
          </a:p>
          <a:p>
            <a:pPr algn="ctr">
              <a:buFont typeface="Wingdings" pitchFamily="2" charset="2"/>
              <a:buNone/>
            </a:pPr>
            <a:r>
              <a:rPr lang="pt-BR" sz="4800" dirty="0" smtClean="0"/>
              <a:t>Atualização Periódicas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Obstrução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5400" dirty="0"/>
          </a:p>
          <a:p>
            <a:pPr algn="ctr">
              <a:buFontTx/>
              <a:buNone/>
            </a:pPr>
            <a:endParaRPr lang="pt-BR" sz="5400" dirty="0"/>
          </a:p>
          <a:p>
            <a:pPr algn="ctr">
              <a:buFontTx/>
              <a:buNone/>
            </a:pPr>
            <a:r>
              <a:rPr lang="pt-BR" sz="5400" dirty="0">
                <a:solidFill>
                  <a:schemeClr val="tx2"/>
                </a:solidFill>
              </a:rPr>
              <a:t>Perda de Permeabilidade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Tahoma" pitchFamily="34" charset="0"/>
                <a:cs typeface="Tahoma" pitchFamily="34" charset="0"/>
              </a:rPr>
              <a:t>CAUSAS DA OBSTRUÇÃO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799" y="2057400"/>
            <a:ext cx="78540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 err="1">
                <a:solidFill>
                  <a:schemeClr val="tx2"/>
                </a:solidFill>
                <a:latin typeface="+mn-lt"/>
              </a:rPr>
              <a:t>Causas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: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 err="1">
                <a:solidFill>
                  <a:schemeClr val="tx2"/>
                </a:solidFill>
                <a:latin typeface="+mn-lt"/>
              </a:rPr>
              <a:t>Sangue</a:t>
            </a:r>
            <a:r>
              <a:rPr lang="en-US" sz="3200" b="1" u="sng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+mn-lt"/>
              </a:rPr>
              <a:t>ou</a:t>
            </a:r>
            <a:r>
              <a:rPr lang="en-US" sz="3200" b="1" u="sng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  <a:latin typeface="+mn-lt"/>
              </a:rPr>
              <a:t>formação</a:t>
            </a:r>
            <a:r>
              <a:rPr lang="en-US" sz="3200" b="1" u="sng" dirty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3200" b="1" u="sng" dirty="0" err="1">
                <a:solidFill>
                  <a:schemeClr val="tx2"/>
                </a:solidFill>
                <a:latin typeface="+mn-lt"/>
              </a:rPr>
              <a:t>fibrina</a:t>
            </a:r>
            <a:endParaRPr lang="en-US" sz="3200" b="1" u="sng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u="sng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solidFill>
                  <a:schemeClr val="tx2"/>
                </a:solidFill>
                <a:latin typeface="+mn-lt"/>
              </a:rPr>
              <a:t>Precipitação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 de </a:t>
            </a:r>
            <a:r>
              <a:rPr lang="en-US" sz="3200" dirty="0" err="1">
                <a:solidFill>
                  <a:schemeClr val="tx2"/>
                </a:solidFill>
                <a:latin typeface="+mn-lt"/>
              </a:rPr>
              <a:t>drogas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 / </a:t>
            </a:r>
            <a:r>
              <a:rPr lang="en-US" sz="3200" dirty="0" err="1">
                <a:solidFill>
                  <a:schemeClr val="tx2"/>
                </a:solidFill>
                <a:latin typeface="+mn-lt"/>
              </a:rPr>
              <a:t>minerais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tx2"/>
                </a:solidFill>
                <a:latin typeface="+mn-lt"/>
              </a:rPr>
              <a:t>Mecânica</a:t>
            </a:r>
            <a:endParaRPr lang="en-US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36525" y="6477000"/>
            <a:ext cx="710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i="1">
                <a:solidFill>
                  <a:schemeClr val="tx2"/>
                </a:solidFill>
              </a:rPr>
              <a:t>Stephens L, et al.  J Parent Ent Nutr.  1995;19:75-79.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Obstrução por trombos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Obstrução Intra </a:t>
            </a:r>
            <a:r>
              <a:rPr lang="pt-BR" dirty="0" err="1"/>
              <a:t>Lúmem</a:t>
            </a:r>
            <a:r>
              <a:rPr lang="pt-BR" dirty="0"/>
              <a:t>: presença de sangue no interior do cateter após </a:t>
            </a:r>
            <a:r>
              <a:rPr lang="pt-BR" dirty="0" smtClean="0"/>
              <a:t>processo </a:t>
            </a:r>
            <a:r>
              <a:rPr lang="pt-BR" dirty="0"/>
              <a:t>inadequado de lavagem ou por fluxo retrógrado 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A FORMAÇÃO DE TROMBOS DEPENDE: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Qualidade do material </a:t>
            </a:r>
          </a:p>
          <a:p>
            <a:pPr>
              <a:buFontTx/>
              <a:buNone/>
            </a:pPr>
            <a:r>
              <a:rPr lang="pt-BR" dirty="0"/>
              <a:t>-	Refluxo de sangue no interior da cateter</a:t>
            </a:r>
          </a:p>
          <a:p>
            <a:pPr>
              <a:buFontTx/>
              <a:buChar char="-"/>
            </a:pPr>
            <a:r>
              <a:rPr lang="pt-BR" dirty="0"/>
              <a:t>Baixa velocidade de fluxo,</a:t>
            </a:r>
          </a:p>
          <a:p>
            <a:pPr>
              <a:buFontTx/>
              <a:buChar char="-"/>
            </a:pPr>
            <a:r>
              <a:rPr lang="pt-BR" dirty="0" smtClean="0"/>
              <a:t>Falha </a:t>
            </a:r>
            <a:r>
              <a:rPr lang="pt-BR" dirty="0"/>
              <a:t>na lavagem do Cateter </a:t>
            </a:r>
          </a:p>
          <a:p>
            <a:pPr>
              <a:buFontTx/>
              <a:buNone/>
            </a:pPr>
            <a:endParaRPr lang="pt-BR" dirty="0"/>
          </a:p>
          <a:p>
            <a:pPr>
              <a:buFontTx/>
              <a:buNone/>
            </a:pPr>
            <a:endParaRPr lang="pt-BR" dirty="0"/>
          </a:p>
          <a:p>
            <a:pPr>
              <a:buFontTx/>
              <a:buNone/>
            </a:pPr>
            <a:endParaRPr lang="pt-BR" sz="1600" dirty="0"/>
          </a:p>
          <a:p>
            <a:endParaRPr lang="pt-BR" sz="1600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219825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i="1"/>
              <a:t>( PHILLIPIS 2001)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pt-BR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Infecção X Obstrução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dirty="0"/>
          </a:p>
          <a:p>
            <a:pPr algn="ctr">
              <a:buFontTx/>
              <a:buNone/>
            </a:pPr>
            <a:endParaRPr lang="pt-BR" dirty="0"/>
          </a:p>
          <a:p>
            <a:pPr algn="ctr">
              <a:buFontTx/>
              <a:buNone/>
            </a:pPr>
            <a:r>
              <a:rPr lang="pt-BR" dirty="0"/>
              <a:t> A formação de rede de Fibrina é propícia</a:t>
            </a:r>
          </a:p>
          <a:p>
            <a:pPr algn="ctr">
              <a:buFontTx/>
              <a:buNone/>
            </a:pPr>
            <a:r>
              <a:rPr lang="pt-BR" dirty="0"/>
              <a:t> para a aderência de Bactérias e  de Fungos</a:t>
            </a:r>
          </a:p>
          <a:p>
            <a:pPr algn="ctr">
              <a:buFontTx/>
              <a:buNone/>
            </a:pPr>
            <a:r>
              <a:rPr lang="pt-BR" dirty="0"/>
              <a:t> </a:t>
            </a:r>
            <a:r>
              <a:rPr lang="pt-BR" sz="2000" dirty="0"/>
              <a:t> 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24763" y="6286500"/>
          <a:ext cx="1519237" cy="571500"/>
        </p:xfrm>
        <a:graphic>
          <a:graphicData uri="http://schemas.openxmlformats.org/presentationml/2006/ole">
            <p:oleObj spid="_x0000_s208918" name="Photo Editor Photo" r:id="rId3" imgW="2048161" imgH="771429" progId="">
              <p:embed/>
            </p:oleObj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600" y="6400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 </a:t>
            </a:r>
            <a:r>
              <a:rPr lang="pt-BR" i="1" dirty="0"/>
              <a:t>(</a:t>
            </a:r>
            <a:r>
              <a:rPr lang="pt-BR" i="1" dirty="0" err="1"/>
              <a:t>Bagnall-reeb</a:t>
            </a:r>
            <a:r>
              <a:rPr lang="pt-BR" i="1" dirty="0"/>
              <a:t>, </a:t>
            </a:r>
            <a:r>
              <a:rPr lang="pt-BR" i="1" dirty="0" err="1"/>
              <a:t>Ryder&amp;Anglim</a:t>
            </a:r>
            <a:r>
              <a:rPr lang="pt-BR" i="1" dirty="0"/>
              <a:t>, 1994) </a:t>
            </a:r>
            <a:endParaRPr lang="en-US" i="1" dirty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4343400"/>
            <a:ext cx="44640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HEPARINA</a:t>
            </a:r>
            <a:endParaRPr lang="pt-B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É um fármaco do grupo dos Anticoagulantes.</a:t>
            </a:r>
          </a:p>
          <a:p>
            <a:pPr>
              <a:buFontTx/>
              <a:buChar char="-"/>
            </a:pPr>
            <a:r>
              <a:rPr lang="pt-BR" dirty="0"/>
              <a:t>Usado no tratamento da trombose e outras doenças relacionadas a coagulação.</a:t>
            </a:r>
          </a:p>
          <a:p>
            <a:pPr>
              <a:buFontTx/>
              <a:buChar char="-"/>
            </a:pPr>
            <a:r>
              <a:rPr lang="pt-BR" dirty="0"/>
              <a:t>Amplamente usada desde 1930 na hematologia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6400800"/>
            <a:ext cx="2057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i="1"/>
              <a:t>( PHILLIPIS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HEPARINA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/>
          </a:p>
          <a:p>
            <a:pPr>
              <a:buFontTx/>
              <a:buChar char="-"/>
            </a:pPr>
            <a:r>
              <a:rPr lang="pt-BR"/>
              <a:t>É um ativador da Antibrombina III, que inibe a formação de Trombina.</a:t>
            </a:r>
          </a:p>
          <a:p>
            <a:pPr>
              <a:buFontTx/>
              <a:buNone/>
            </a:pPr>
            <a:endParaRPr lang="pt-BR"/>
          </a:p>
          <a:p>
            <a:pPr>
              <a:buFontTx/>
              <a:buNone/>
            </a:pPr>
            <a:r>
              <a:rPr lang="pt-BR"/>
              <a:t>-  Inibindo a formação da fibrina intra lúmem quase que imediatamente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400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/>
              <a:t>( Phillips,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TERAPIA IV</a:t>
            </a:r>
            <a:endParaRPr lang="pt-B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dirty="0"/>
          </a:p>
          <a:p>
            <a:pPr algn="ctr">
              <a:buFontTx/>
              <a:buNone/>
            </a:pPr>
            <a:r>
              <a:rPr lang="pt-BR" dirty="0"/>
              <a:t>O sucesso na terapia Intravenosa depende</a:t>
            </a:r>
          </a:p>
          <a:p>
            <a:pPr algn="ctr">
              <a:buFontTx/>
              <a:buNone/>
            </a:pPr>
            <a:r>
              <a:rPr lang="pt-BR" dirty="0"/>
              <a:t> de várias etapas  e uma delas é a </a:t>
            </a:r>
          </a:p>
          <a:p>
            <a:pPr algn="ctr">
              <a:buFontTx/>
              <a:buNone/>
            </a:pPr>
            <a:r>
              <a:rPr lang="pt-BR" dirty="0"/>
              <a:t>manutenção da permeabilidade deste </a:t>
            </a:r>
          </a:p>
          <a:p>
            <a:pPr algn="ctr">
              <a:buFontTx/>
              <a:buNone/>
            </a:pPr>
            <a:r>
              <a:rPr lang="pt-BR" dirty="0"/>
              <a:t>acesso.</a:t>
            </a:r>
          </a:p>
          <a:p>
            <a:pPr algn="ctr">
              <a:buFontTx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Uso da heparina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pt-BR" dirty="0"/>
              <a:t>O uso da </a:t>
            </a:r>
            <a:r>
              <a:rPr lang="pt-BR" dirty="0" err="1"/>
              <a:t>Heparina</a:t>
            </a:r>
            <a:r>
              <a:rPr lang="pt-BR" dirty="0"/>
              <a:t> deve ser amplamente discutido pela equipe de cateter de cada instituição 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dirty="0"/>
              <a:t>A redução do risco de flebite é comprovada com o uso da </a:t>
            </a:r>
            <a:r>
              <a:rPr lang="pt-BR" dirty="0" err="1"/>
              <a:t>heparina</a:t>
            </a:r>
            <a:r>
              <a:rPr lang="pt-BR" dirty="0"/>
              <a:t> sódica.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1800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6248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/>
              <a:t>( Richardson,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HEPARINA</a:t>
            </a:r>
            <a:endParaRPr lang="pt-B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dirty="0"/>
              <a:t>A literatura contém estudos bem documentados que fornecem suporte para o uso da heparina em pequenas quantidades, como meio efetivo para manter o </a:t>
            </a:r>
            <a:r>
              <a:rPr lang="pt-BR" dirty="0" smtClean="0"/>
              <a:t>dispositivo </a:t>
            </a:r>
            <a:r>
              <a:rPr lang="pt-BR" dirty="0"/>
              <a:t>para infusão intermitente.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400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/>
              <a:t>( Phillips,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HEPARINA</a:t>
            </a:r>
            <a:endParaRPr lang="pt-B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6375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pt-BR" dirty="0"/>
              <a:t>Dose de heparina : mantém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dirty="0"/>
              <a:t>   </a:t>
            </a:r>
            <a:r>
              <a:rPr lang="pt-BR" dirty="0" err="1"/>
              <a:t>Anticoagulação</a:t>
            </a:r>
            <a:r>
              <a:rPr lang="pt-BR" dirty="0"/>
              <a:t> no </a:t>
            </a:r>
            <a:r>
              <a:rPr lang="pt-BR" dirty="0" err="1"/>
              <a:t>lúmem</a:t>
            </a:r>
            <a:r>
              <a:rPr lang="pt-BR" dirty="0"/>
              <a:t> do dispositivo por várias horas 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dirty="0"/>
              <a:t>Quando usada com critério e em baixas doses, não representa risco algum ao paciente.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 dirty="0"/>
              <a:t>É indicado o uso de cateteres impregnados com heparina para a prevenção da formação de Biofilme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1864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/>
              <a:t>(Pinheiro, S. Intravenous, 2007)</a:t>
            </a:r>
          </a:p>
        </p:txBody>
      </p:sp>
      <p:graphicFrame>
        <p:nvGraphicFramePr>
          <p:cNvPr id="1843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43800" y="6254750"/>
          <a:ext cx="1600200" cy="603250"/>
        </p:xfrm>
        <a:graphic>
          <a:graphicData uri="http://schemas.openxmlformats.org/presentationml/2006/ole">
            <p:oleObj spid="_x0000_s214040" name="Photo Editor Photo" r:id="rId3" imgW="2048161" imgH="771429" progId="">
              <p:embed/>
            </p:oleObj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733256"/>
            <a:ext cx="37338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Desvantagens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dirty="0"/>
              <a:t>Aumenta o custo da assistência, </a:t>
            </a:r>
            <a:endParaRPr lang="pt-BR" dirty="0" smtClean="0"/>
          </a:p>
          <a:p>
            <a:pPr>
              <a:lnSpc>
                <a:spcPct val="80000"/>
              </a:lnSpc>
            </a:pPr>
            <a:r>
              <a:rPr lang="pt-BR" dirty="0" smtClean="0"/>
              <a:t>Aumenta </a:t>
            </a:r>
            <a:r>
              <a:rPr lang="pt-BR" dirty="0"/>
              <a:t>1 passo no procedimento de manutenção dos </a:t>
            </a:r>
            <a:r>
              <a:rPr lang="pt-BR" dirty="0" smtClean="0"/>
              <a:t>cateteres</a:t>
            </a:r>
            <a:r>
              <a:rPr lang="pt-BR" dirty="0" smtClean="0"/>
              <a:t>,</a:t>
            </a:r>
            <a:endParaRPr lang="pt-BR" dirty="0"/>
          </a:p>
          <a:p>
            <a:pPr>
              <a:lnSpc>
                <a:spcPct val="80000"/>
              </a:lnSpc>
            </a:pPr>
            <a:r>
              <a:rPr lang="pt-BR" dirty="0" smtClean="0"/>
              <a:t>Incompatibilidade </a:t>
            </a:r>
            <a:r>
              <a:rPr lang="pt-BR" dirty="0"/>
              <a:t>comprovada com : Gentamicina, </a:t>
            </a:r>
            <a:r>
              <a:rPr lang="pt-BR" dirty="0" err="1"/>
              <a:t>Tetramicina</a:t>
            </a:r>
            <a:r>
              <a:rPr lang="pt-BR" dirty="0"/>
              <a:t>, </a:t>
            </a:r>
            <a:r>
              <a:rPr lang="pt-BR" dirty="0" err="1"/>
              <a:t>Meticiclina</a:t>
            </a:r>
            <a:r>
              <a:rPr lang="pt-BR" dirty="0"/>
              <a:t>, </a:t>
            </a:r>
            <a:r>
              <a:rPr lang="pt-BR" dirty="0" err="1"/>
              <a:t>Vancomicina,Eritromicina</a:t>
            </a:r>
            <a:r>
              <a:rPr lang="pt-BR" dirty="0"/>
              <a:t>, Codeína e Morfina</a:t>
            </a:r>
          </a:p>
          <a:p>
            <a:pPr>
              <a:lnSpc>
                <a:spcPct val="80000"/>
              </a:lnSpc>
            </a:pPr>
            <a:r>
              <a:rPr lang="pt-BR" dirty="0" smtClean="0"/>
              <a:t>O </a:t>
            </a:r>
            <a:r>
              <a:rPr lang="pt-BR" dirty="0"/>
              <a:t>uso de heparina não dispensa o uso do método </a:t>
            </a:r>
            <a:r>
              <a:rPr lang="pt-BR" dirty="0">
                <a:solidFill>
                  <a:srgbClr val="FF0000"/>
                </a:solidFill>
              </a:rPr>
              <a:t>SASH</a:t>
            </a:r>
            <a:r>
              <a:rPr lang="pt-BR" dirty="0"/>
              <a:t> ( solução salina)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MÉTODO SASH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/>
              <a:t> – SALINIZAÇÃO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– ADMINISTRA A MEDICAÇÃO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/>
              <a:t> – SALINIZAÇÃO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dirty="0"/>
              <a:t> – HEPARINIZAÇÃO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Recomendações</a:t>
            </a:r>
            <a:r>
              <a:rPr lang="en-US" dirty="0"/>
              <a:t> -INS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5072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 Flushing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intervalos</a:t>
            </a:r>
            <a:r>
              <a:rPr lang="en-US" dirty="0"/>
              <a:t> </a:t>
            </a:r>
            <a:r>
              <a:rPr lang="en-US" dirty="0" err="1"/>
              <a:t>regulares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</a:t>
            </a:r>
            <a:r>
              <a:rPr lang="en-US" dirty="0" err="1"/>
              <a:t>seringas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único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Volume: 2 x </a:t>
            </a:r>
            <a:r>
              <a:rPr lang="en-US" dirty="0" err="1"/>
              <a:t>cateter</a:t>
            </a:r>
            <a:r>
              <a:rPr lang="en-US" dirty="0"/>
              <a:t> e </a:t>
            </a:r>
            <a:r>
              <a:rPr lang="en-US" dirty="0" err="1" smtClean="0"/>
              <a:t>extensões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 a 10 U / ml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Pediatria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100 </a:t>
            </a:r>
            <a:r>
              <a:rPr lang="en-US" dirty="0" smtClean="0"/>
              <a:t>U/ml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adultos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Dose min. </a:t>
            </a:r>
            <a:r>
              <a:rPr lang="en-US" dirty="0" err="1"/>
              <a:t>efetiva</a:t>
            </a:r>
            <a:r>
              <a:rPr lang="en-US" dirty="0"/>
              <a:t> : 5 U/ml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Método</a:t>
            </a:r>
            <a:r>
              <a:rPr lang="en-US" dirty="0"/>
              <a:t> de </a:t>
            </a:r>
            <a:r>
              <a:rPr lang="en-US" dirty="0" err="1"/>
              <a:t>pressão</a:t>
            </a:r>
            <a:r>
              <a:rPr lang="en-US" dirty="0"/>
              <a:t> </a:t>
            </a:r>
            <a:r>
              <a:rPr lang="en-US" dirty="0" err="1"/>
              <a:t>positiva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Protocolos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estabelecidos</a:t>
            </a:r>
            <a:r>
              <a:rPr lang="en-US" dirty="0"/>
              <a:t> e </a:t>
            </a:r>
            <a:r>
              <a:rPr lang="en-US" dirty="0" err="1" smtClean="0"/>
              <a:t>rigorosamente</a:t>
            </a:r>
            <a:r>
              <a:rPr lang="en-US" dirty="0" smtClean="0"/>
              <a:t> </a:t>
            </a:r>
            <a:r>
              <a:rPr lang="en-US" dirty="0" err="1"/>
              <a:t>seguidos</a:t>
            </a:r>
            <a:endParaRPr lang="en-US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6477000"/>
            <a:ext cx="129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INS,2006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Recomendações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dirty="0"/>
              <a:t>CDC</a:t>
            </a:r>
          </a:p>
          <a:p>
            <a:pPr algn="ctr">
              <a:buFontTx/>
              <a:buNone/>
            </a:pPr>
            <a:endParaRPr lang="pt-BR" dirty="0"/>
          </a:p>
          <a:p>
            <a:pPr algn="ctr">
              <a:buFontTx/>
              <a:buNone/>
            </a:pPr>
            <a:r>
              <a:rPr lang="pt-BR" dirty="0"/>
              <a:t> O emprego de Anticoagulantes pode desempenhar um papel na prevenção de I</a:t>
            </a:r>
            <a:r>
              <a:rPr lang="pt-BR" dirty="0" smtClean="0"/>
              <a:t>NFECÇÕES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01333" y="1504693"/>
            <a:ext cx="7772400" cy="202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Permeabilização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de </a:t>
            </a:r>
            <a:r>
              <a:rPr lang="en-US" sz="4400" dirty="0" err="1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cateteres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en-US" sz="44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44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/>
            </a:r>
            <a:br>
              <a:rPr lang="en-US" sz="44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4400" dirty="0" err="1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Solução</a:t>
            </a:r>
            <a:r>
              <a:rPr lang="en-US" sz="4400" dirty="0"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Salina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4800" y="1700213"/>
            <a:ext cx="858768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err="1" smtClean="0">
                <a:ea typeface="Tahoma" pitchFamily="34" charset="0"/>
                <a:cs typeface="Tahoma" pitchFamily="34" charset="0"/>
              </a:rPr>
              <a:t>Uso</a:t>
            </a:r>
            <a:r>
              <a:rPr lang="en-US" sz="3200" b="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de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bombas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de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infusão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quando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indicado</a:t>
            </a:r>
            <a:endParaRPr lang="en-US" sz="3200" b="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0" dirty="0" err="1">
                <a:ea typeface="Tahoma" pitchFamily="34" charset="0"/>
                <a:cs typeface="Tahoma" pitchFamily="34" charset="0"/>
              </a:rPr>
              <a:t>Monitoramento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do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sistema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de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infusão</a:t>
            </a:r>
            <a:endParaRPr lang="en-US" sz="3200" b="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3200" b="0" dirty="0" err="1">
                <a:ea typeface="Tahoma" pitchFamily="34" charset="0"/>
                <a:cs typeface="Tahoma" pitchFamily="34" charset="0"/>
              </a:rPr>
              <a:t>Uso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de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baixas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doses de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anticoagulantes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,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especialmente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em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pacientes</a:t>
            </a:r>
            <a:r>
              <a:rPr lang="en-US" sz="3200" b="0" dirty="0">
                <a:ea typeface="Tahoma" pitchFamily="34" charset="0"/>
                <a:cs typeface="Tahoma" pitchFamily="34" charset="0"/>
              </a:rPr>
              <a:t> com </a:t>
            </a:r>
            <a:r>
              <a:rPr lang="en-US" sz="3200" b="0" dirty="0" err="1">
                <a:ea typeface="Tahoma" pitchFamily="34" charset="0"/>
                <a:cs typeface="Tahoma" pitchFamily="34" charset="0"/>
              </a:rPr>
              <a:t>coagulopatias</a:t>
            </a:r>
            <a:endParaRPr lang="en-US" sz="3200" b="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12725" y="6400800"/>
            <a:ext cx="710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0" i="1">
                <a:latin typeface="Tahoma" pitchFamily="34" charset="0"/>
              </a:rPr>
              <a:t>Infusion therapy in clinical practice – 2</a:t>
            </a:r>
            <a:r>
              <a:rPr lang="en-US" sz="1200" b="0" i="1" baseline="30000">
                <a:latin typeface="Tahoma" pitchFamily="34" charset="0"/>
              </a:rPr>
              <a:t>nd</a:t>
            </a:r>
            <a:r>
              <a:rPr lang="en-US" sz="1200" b="0" i="1">
                <a:latin typeface="Tahoma" pitchFamily="34" charset="0"/>
              </a:rPr>
              <a:t> edition – page 440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09600" y="557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dirty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PREVENÇÃO DA OBSTRUÇÃO DE CATETER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 flipV="1">
            <a:off x="0" y="1412875"/>
            <a:ext cx="5724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50813" y="333375"/>
            <a:ext cx="75208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</a:rPr>
              <a:t>Formação de Biofilme no cateter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3600450" cy="2674937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25" y="1662113"/>
            <a:ext cx="3684588" cy="2703512"/>
          </a:xfrm>
          <a:prstGeom prst="rect">
            <a:avLst/>
          </a:prstGeom>
          <a:noFill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652963"/>
            <a:ext cx="3671887" cy="1989137"/>
          </a:xfrm>
          <a:prstGeom prst="rect">
            <a:avLst/>
          </a:prstGeom>
          <a:noFill/>
        </p:spPr>
      </p:pic>
      <p:pic>
        <p:nvPicPr>
          <p:cNvPr id="81927" name="Picture 7" descr="art-u4166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652963"/>
            <a:ext cx="38163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pt-BR" sz="5400" dirty="0" smtClean="0"/>
              <a:t>CATETER TOTALMENTE IMPLANTADO-CVC TI</a:t>
            </a:r>
            <a:endParaRPr lang="pt-BR" sz="5400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14513"/>
            <a:ext cx="7951788" cy="4738687"/>
          </a:xfrm>
        </p:spPr>
        <p:txBody>
          <a:bodyPr/>
          <a:lstStyle/>
          <a:p>
            <a:r>
              <a:rPr lang="pt-BR" dirty="0" smtClean="0"/>
              <a:t>Material- Silicone ou Poliuretano, radiopaco, de cumprimento e calibre  diverso.</a:t>
            </a:r>
          </a:p>
          <a:p>
            <a:r>
              <a:rPr lang="pt-BR" dirty="0" smtClean="0"/>
              <a:t>Acoplado a um reservatório de titânio ou </a:t>
            </a:r>
            <a:r>
              <a:rPr lang="pt-BR" dirty="0" err="1" smtClean="0"/>
              <a:t>polissulfona</a:t>
            </a:r>
            <a:r>
              <a:rPr lang="pt-BR" dirty="0" smtClean="0"/>
              <a:t>,  com uma membrana ou septo de silicone</a:t>
            </a:r>
          </a:p>
        </p:txBody>
      </p:sp>
      <p:pic>
        <p:nvPicPr>
          <p:cNvPr id="168964" name="Picture 4" descr="http://4.bp.blogspot.com/_TEm2plH4sD8/S1fIr-sbyZI/AAAAAAAABm8/bp7awvAkjnE/s1600/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105400"/>
            <a:ext cx="27813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6"/>
          <p:cNvSpPr>
            <a:spLocks noChangeArrowheads="1"/>
          </p:cNvSpPr>
          <p:nvPr/>
        </p:nvSpPr>
        <p:spPr bwMode="auto">
          <a:xfrm rot="-5400000">
            <a:off x="4533900" y="1485900"/>
            <a:ext cx="1219200" cy="5105400"/>
          </a:xfrm>
          <a:prstGeom prst="can">
            <a:avLst>
              <a:gd name="adj" fmla="val 35885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pt-BR" sz="2400" b="0">
              <a:cs typeface="Times New Roman" pitchFamily="18" charset="0"/>
            </a:endParaRPr>
          </a:p>
        </p:txBody>
      </p:sp>
      <p:sp>
        <p:nvSpPr>
          <p:cNvPr id="82947" name="Text Box 7"/>
          <p:cNvSpPr txBox="1">
            <a:spLocks noChangeArrowheads="1"/>
          </p:cNvSpPr>
          <p:nvPr/>
        </p:nvSpPr>
        <p:spPr bwMode="auto">
          <a:xfrm>
            <a:off x="4495800" y="42481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0">
                <a:cs typeface="Times New Roman" pitchFamily="18" charset="0"/>
              </a:rPr>
              <a:t>superfície</a:t>
            </a:r>
          </a:p>
        </p:txBody>
      </p:sp>
      <p:sp>
        <p:nvSpPr>
          <p:cNvPr id="82948" name="AutoShape 8"/>
          <p:cNvSpPr>
            <a:spLocks noChangeArrowheads="1"/>
          </p:cNvSpPr>
          <p:nvPr/>
        </p:nvSpPr>
        <p:spPr bwMode="auto">
          <a:xfrm>
            <a:off x="381000" y="3733800"/>
            <a:ext cx="2362200" cy="685800"/>
          </a:xfrm>
          <a:custGeom>
            <a:avLst/>
            <a:gdLst>
              <a:gd name="T0" fmla="*/ 1771650 w 21600"/>
              <a:gd name="T1" fmla="*/ 0 h 21600"/>
              <a:gd name="T2" fmla="*/ 0 w 21600"/>
              <a:gd name="T3" fmla="*/ 342900 h 21600"/>
              <a:gd name="T4" fmla="*/ 1771650 w 21600"/>
              <a:gd name="T5" fmla="*/ 685800 h 21600"/>
              <a:gd name="T6" fmla="*/ 2362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cs typeface="Times New Roman" pitchFamily="18" charset="0"/>
            </a:endParaRPr>
          </a:p>
        </p:txBody>
      </p:sp>
      <p:sp>
        <p:nvSpPr>
          <p:cNvPr id="82949" name="Text Box 9"/>
          <p:cNvSpPr txBox="1">
            <a:spLocks noChangeArrowheads="1"/>
          </p:cNvSpPr>
          <p:nvPr/>
        </p:nvSpPr>
        <p:spPr bwMode="auto">
          <a:xfrm>
            <a:off x="250825" y="32131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cs typeface="Times New Roman" pitchFamily="18" charset="0"/>
              </a:rPr>
              <a:t>Água+ nutrientes</a:t>
            </a:r>
          </a:p>
        </p:txBody>
      </p:sp>
      <p:sp>
        <p:nvSpPr>
          <p:cNvPr id="82950" name="Rectangle 10"/>
          <p:cNvSpPr>
            <a:spLocks noChangeArrowheads="1"/>
          </p:cNvSpPr>
          <p:nvPr/>
        </p:nvSpPr>
        <p:spPr bwMode="auto">
          <a:xfrm>
            <a:off x="3048000" y="4610100"/>
            <a:ext cx="44196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cs typeface="Times New Roman" pitchFamily="18" charset="0"/>
            </a:endParaRPr>
          </a:p>
        </p:txBody>
      </p:sp>
      <p:sp>
        <p:nvSpPr>
          <p:cNvPr id="82951" name="AutoShape 11"/>
          <p:cNvSpPr>
            <a:spLocks noChangeArrowheads="1"/>
          </p:cNvSpPr>
          <p:nvPr/>
        </p:nvSpPr>
        <p:spPr bwMode="auto">
          <a:xfrm rot="5400000">
            <a:off x="4838700" y="4838700"/>
            <a:ext cx="838200" cy="762000"/>
          </a:xfrm>
          <a:custGeom>
            <a:avLst/>
            <a:gdLst>
              <a:gd name="T0" fmla="*/ 624498 w 21600"/>
              <a:gd name="T1" fmla="*/ 0 h 21600"/>
              <a:gd name="T2" fmla="*/ 410796 w 21600"/>
              <a:gd name="T3" fmla="*/ 368300 h 21600"/>
              <a:gd name="T4" fmla="*/ 0 w 21600"/>
              <a:gd name="T5" fmla="*/ 698782 h 21600"/>
              <a:gd name="T6" fmla="*/ 340519 w 21600"/>
              <a:gd name="T7" fmla="*/ 762000 h 21600"/>
              <a:gd name="T8" fmla="*/ 680999 w 21600"/>
              <a:gd name="T9" fmla="*/ 607695 h 21600"/>
              <a:gd name="T10" fmla="*/ 838200 w 21600"/>
              <a:gd name="T11" fmla="*/ 3683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016 h 21600"/>
              <a:gd name="T20" fmla="*/ 175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93" y="0"/>
                </a:moveTo>
                <a:lnTo>
                  <a:pt x="10586" y="10440"/>
                </a:lnTo>
                <a:lnTo>
                  <a:pt x="14637" y="10440"/>
                </a:lnTo>
                <a:lnTo>
                  <a:pt x="14637" y="18016"/>
                </a:lnTo>
                <a:lnTo>
                  <a:pt x="0" y="18016"/>
                </a:lnTo>
                <a:lnTo>
                  <a:pt x="0" y="21600"/>
                </a:lnTo>
                <a:lnTo>
                  <a:pt x="17549" y="21600"/>
                </a:lnTo>
                <a:lnTo>
                  <a:pt x="17549" y="10440"/>
                </a:lnTo>
                <a:lnTo>
                  <a:pt x="21600" y="1044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cs typeface="Times New Roman" pitchFamily="18" charset="0"/>
            </a:endParaRPr>
          </a:p>
        </p:txBody>
      </p:sp>
      <p:sp>
        <p:nvSpPr>
          <p:cNvPr id="82952" name="Text Box 12"/>
          <p:cNvSpPr txBox="1">
            <a:spLocks noChangeArrowheads="1"/>
          </p:cNvSpPr>
          <p:nvPr/>
        </p:nvSpPr>
        <p:spPr bwMode="auto">
          <a:xfrm>
            <a:off x="5776913" y="522922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cs typeface="Times New Roman" pitchFamily="18" charset="0"/>
              </a:rPr>
              <a:t>Deposição de material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V="1">
            <a:off x="0" y="1412875"/>
            <a:ext cx="5724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150813" y="333375"/>
            <a:ext cx="551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/>
              <a:t>Formação do Biofilme</a:t>
            </a:r>
            <a:endParaRPr lang="en-US" sz="4000"/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250825" y="1771650"/>
            <a:ext cx="27559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Condicionamento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6"/>
          <p:cNvSpPr>
            <a:spLocks noChangeArrowheads="1"/>
          </p:cNvSpPr>
          <p:nvPr/>
        </p:nvSpPr>
        <p:spPr bwMode="auto">
          <a:xfrm rot="-5400000">
            <a:off x="4533900" y="1485900"/>
            <a:ext cx="1219200" cy="5105400"/>
          </a:xfrm>
          <a:prstGeom prst="can">
            <a:avLst>
              <a:gd name="adj" fmla="val 35885"/>
            </a:avLst>
          </a:prstGeom>
          <a:solidFill>
            <a:srgbClr val="99CC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AutoShape 7"/>
          <p:cNvSpPr>
            <a:spLocks noChangeArrowheads="1"/>
          </p:cNvSpPr>
          <p:nvPr/>
        </p:nvSpPr>
        <p:spPr bwMode="auto">
          <a:xfrm>
            <a:off x="381000" y="3733800"/>
            <a:ext cx="2362200" cy="685800"/>
          </a:xfrm>
          <a:custGeom>
            <a:avLst/>
            <a:gdLst>
              <a:gd name="T0" fmla="*/ 1771650 w 21600"/>
              <a:gd name="T1" fmla="*/ 0 h 21600"/>
              <a:gd name="T2" fmla="*/ 0 w 21600"/>
              <a:gd name="T3" fmla="*/ 342900 h 21600"/>
              <a:gd name="T4" fmla="*/ 1771650 w 21600"/>
              <a:gd name="T5" fmla="*/ 685800 h 21600"/>
              <a:gd name="T6" fmla="*/ 2362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361950" y="3284538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cs typeface="Times New Roman" pitchFamily="18" charset="0"/>
              </a:rPr>
              <a:t>Água+ nutrientes</a:t>
            </a:r>
          </a:p>
        </p:txBody>
      </p:sp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3048000" y="4610100"/>
            <a:ext cx="44196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82875" y="3949700"/>
            <a:ext cx="517525" cy="165100"/>
            <a:chOff x="1690" y="2488"/>
            <a:chExt cx="326" cy="104"/>
          </a:xfrm>
        </p:grpSpPr>
        <p:sp>
          <p:nvSpPr>
            <p:cNvPr id="83975" name="Oval 11"/>
            <p:cNvSpPr>
              <a:spLocks noChangeArrowheads="1"/>
            </p:cNvSpPr>
            <p:nvPr/>
          </p:nvSpPr>
          <p:spPr bwMode="auto">
            <a:xfrm>
              <a:off x="1776" y="2544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76" name="Freeform 12"/>
            <p:cNvSpPr>
              <a:spLocks/>
            </p:cNvSpPr>
            <p:nvPr/>
          </p:nvSpPr>
          <p:spPr bwMode="auto">
            <a:xfrm>
              <a:off x="1690" y="2488"/>
              <a:ext cx="89" cy="84"/>
            </a:xfrm>
            <a:custGeom>
              <a:avLst/>
              <a:gdLst>
                <a:gd name="T0" fmla="*/ 86 w 89"/>
                <a:gd name="T1" fmla="*/ 84 h 84"/>
                <a:gd name="T2" fmla="*/ 82 w 89"/>
                <a:gd name="T3" fmla="*/ 36 h 84"/>
                <a:gd name="T4" fmla="*/ 6 w 89"/>
                <a:gd name="T5" fmla="*/ 20 h 84"/>
                <a:gd name="T6" fmla="*/ 6 w 89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4"/>
                <a:gd name="T14" fmla="*/ 89 w 89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4">
                  <a:moveTo>
                    <a:pt x="86" y="84"/>
                  </a:moveTo>
                  <a:cubicBezTo>
                    <a:pt x="85" y="68"/>
                    <a:pt x="89" y="50"/>
                    <a:pt x="82" y="36"/>
                  </a:cubicBezTo>
                  <a:cubicBezTo>
                    <a:pt x="76" y="23"/>
                    <a:pt x="10" y="23"/>
                    <a:pt x="6" y="20"/>
                  </a:cubicBezTo>
                  <a:cubicBezTo>
                    <a:pt x="0" y="16"/>
                    <a:pt x="6" y="7"/>
                    <a:pt x="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06700" y="3810000"/>
            <a:ext cx="517525" cy="165100"/>
            <a:chOff x="1690" y="2488"/>
            <a:chExt cx="326" cy="104"/>
          </a:xfrm>
        </p:grpSpPr>
        <p:sp>
          <p:nvSpPr>
            <p:cNvPr id="83978" name="Oval 14"/>
            <p:cNvSpPr>
              <a:spLocks noChangeArrowheads="1"/>
            </p:cNvSpPr>
            <p:nvPr/>
          </p:nvSpPr>
          <p:spPr bwMode="auto">
            <a:xfrm>
              <a:off x="1776" y="2544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79" name="Freeform 15"/>
            <p:cNvSpPr>
              <a:spLocks/>
            </p:cNvSpPr>
            <p:nvPr/>
          </p:nvSpPr>
          <p:spPr bwMode="auto">
            <a:xfrm>
              <a:off x="1690" y="2488"/>
              <a:ext cx="89" cy="84"/>
            </a:xfrm>
            <a:custGeom>
              <a:avLst/>
              <a:gdLst>
                <a:gd name="T0" fmla="*/ 86 w 89"/>
                <a:gd name="T1" fmla="*/ 84 h 84"/>
                <a:gd name="T2" fmla="*/ 82 w 89"/>
                <a:gd name="T3" fmla="*/ 36 h 84"/>
                <a:gd name="T4" fmla="*/ 6 w 89"/>
                <a:gd name="T5" fmla="*/ 20 h 84"/>
                <a:gd name="T6" fmla="*/ 6 w 89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4"/>
                <a:gd name="T14" fmla="*/ 89 w 89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4">
                  <a:moveTo>
                    <a:pt x="86" y="84"/>
                  </a:moveTo>
                  <a:cubicBezTo>
                    <a:pt x="85" y="68"/>
                    <a:pt x="89" y="50"/>
                    <a:pt x="82" y="36"/>
                  </a:cubicBezTo>
                  <a:cubicBezTo>
                    <a:pt x="76" y="23"/>
                    <a:pt x="10" y="23"/>
                    <a:pt x="6" y="20"/>
                  </a:cubicBezTo>
                  <a:cubicBezTo>
                    <a:pt x="0" y="16"/>
                    <a:pt x="6" y="7"/>
                    <a:pt x="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250825" y="1771650"/>
            <a:ext cx="27559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Condicionamento</a:t>
            </a:r>
            <a:endParaRPr lang="en-US" sz="2400"/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150813" y="333375"/>
            <a:ext cx="551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/>
              <a:t>Formação do Biofilme</a:t>
            </a:r>
            <a:endParaRPr lang="en-US" sz="4000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V="1">
            <a:off x="0" y="1412875"/>
            <a:ext cx="5724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6"/>
          <p:cNvSpPr>
            <a:spLocks noChangeArrowheads="1"/>
          </p:cNvSpPr>
          <p:nvPr/>
        </p:nvSpPr>
        <p:spPr bwMode="auto">
          <a:xfrm rot="-5400000">
            <a:off x="4533900" y="1485900"/>
            <a:ext cx="1219200" cy="5105400"/>
          </a:xfrm>
          <a:prstGeom prst="can">
            <a:avLst>
              <a:gd name="adj" fmla="val 35885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0" y="3886200"/>
            <a:ext cx="533400" cy="304800"/>
            <a:chOff x="1728" y="2304"/>
            <a:chExt cx="336" cy="192"/>
          </a:xfrm>
        </p:grpSpPr>
        <p:sp>
          <p:nvSpPr>
            <p:cNvPr id="84996" name="Oval 8"/>
            <p:cNvSpPr>
              <a:spLocks noChangeArrowheads="1"/>
            </p:cNvSpPr>
            <p:nvPr/>
          </p:nvSpPr>
          <p:spPr bwMode="auto">
            <a:xfrm rot="2831467">
              <a:off x="1824" y="2292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997" name="Oval 9"/>
            <p:cNvSpPr>
              <a:spLocks noChangeArrowheads="1"/>
            </p:cNvSpPr>
            <p:nvPr/>
          </p:nvSpPr>
          <p:spPr bwMode="auto">
            <a:xfrm rot="2831467">
              <a:off x="1800" y="2232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998" name="Oval 10"/>
            <p:cNvSpPr>
              <a:spLocks noChangeArrowheads="1"/>
            </p:cNvSpPr>
            <p:nvPr/>
          </p:nvSpPr>
          <p:spPr bwMode="auto">
            <a:xfrm rot="2831467">
              <a:off x="1944" y="2280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999" name="Oval 11"/>
            <p:cNvSpPr>
              <a:spLocks noChangeArrowheads="1"/>
            </p:cNvSpPr>
            <p:nvPr/>
          </p:nvSpPr>
          <p:spPr bwMode="auto">
            <a:xfrm rot="2831467">
              <a:off x="1800" y="2376"/>
              <a:ext cx="48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000" name="AutoShape 12"/>
          <p:cNvSpPr>
            <a:spLocks noChangeArrowheads="1"/>
          </p:cNvSpPr>
          <p:nvPr/>
        </p:nvSpPr>
        <p:spPr bwMode="auto">
          <a:xfrm>
            <a:off x="2895600" y="3733800"/>
            <a:ext cx="76200" cy="228600"/>
          </a:xfrm>
          <a:prstGeom prst="moon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1" name="AutoShape 13"/>
          <p:cNvSpPr>
            <a:spLocks noChangeArrowheads="1"/>
          </p:cNvSpPr>
          <p:nvPr/>
        </p:nvSpPr>
        <p:spPr bwMode="auto">
          <a:xfrm>
            <a:off x="2819400" y="3810000"/>
            <a:ext cx="76200" cy="228600"/>
          </a:xfrm>
          <a:prstGeom prst="moon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AutoShape 14"/>
          <p:cNvSpPr>
            <a:spLocks noChangeArrowheads="1"/>
          </p:cNvSpPr>
          <p:nvPr/>
        </p:nvSpPr>
        <p:spPr bwMode="auto">
          <a:xfrm>
            <a:off x="2743200" y="3581400"/>
            <a:ext cx="76200" cy="228600"/>
          </a:xfrm>
          <a:prstGeom prst="moon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3" name="AutoShape 15"/>
          <p:cNvSpPr>
            <a:spLocks noChangeArrowheads="1"/>
          </p:cNvSpPr>
          <p:nvPr/>
        </p:nvSpPr>
        <p:spPr bwMode="auto">
          <a:xfrm>
            <a:off x="381000" y="3733800"/>
            <a:ext cx="2362200" cy="685800"/>
          </a:xfrm>
          <a:custGeom>
            <a:avLst/>
            <a:gdLst>
              <a:gd name="T0" fmla="*/ 1771650 w 21600"/>
              <a:gd name="T1" fmla="*/ 0 h 21600"/>
              <a:gd name="T2" fmla="*/ 0 w 21600"/>
              <a:gd name="T3" fmla="*/ 342900 h 21600"/>
              <a:gd name="T4" fmla="*/ 1771650 w 21600"/>
              <a:gd name="T5" fmla="*/ 685800 h 21600"/>
              <a:gd name="T6" fmla="*/ 2362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4" name="Text Box 16"/>
          <p:cNvSpPr txBox="1">
            <a:spLocks noChangeArrowheads="1"/>
          </p:cNvSpPr>
          <p:nvPr/>
        </p:nvSpPr>
        <p:spPr bwMode="auto">
          <a:xfrm>
            <a:off x="361950" y="337185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cs typeface="Times New Roman" pitchFamily="18" charset="0"/>
              </a:rPr>
              <a:t>Água+ nutrientes</a:t>
            </a:r>
          </a:p>
        </p:txBody>
      </p:sp>
      <p:sp>
        <p:nvSpPr>
          <p:cNvPr id="85005" name="Rectangle 17"/>
          <p:cNvSpPr>
            <a:spLocks noChangeArrowheads="1"/>
          </p:cNvSpPr>
          <p:nvPr/>
        </p:nvSpPr>
        <p:spPr bwMode="auto">
          <a:xfrm>
            <a:off x="3048000" y="4610100"/>
            <a:ext cx="44196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48075" y="4191000"/>
            <a:ext cx="981075" cy="469900"/>
            <a:chOff x="2298" y="2640"/>
            <a:chExt cx="618" cy="296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298" y="2640"/>
              <a:ext cx="240" cy="240"/>
              <a:chOff x="1776" y="2352"/>
              <a:chExt cx="240" cy="240"/>
            </a:xfrm>
          </p:grpSpPr>
          <p:sp>
            <p:nvSpPr>
              <p:cNvPr id="85008" name="Oval 20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09" name="Oval 21"/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10" name="Oval 22"/>
              <p:cNvSpPr>
                <a:spLocks noChangeArrowheads="1"/>
              </p:cNvSpPr>
              <p:nvPr/>
            </p:nvSpPr>
            <p:spPr bwMode="auto">
              <a:xfrm>
                <a:off x="1872" y="240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11" name="Oval 23"/>
              <p:cNvSpPr>
                <a:spLocks noChangeArrowheads="1"/>
              </p:cNvSpPr>
              <p:nvPr/>
            </p:nvSpPr>
            <p:spPr bwMode="auto">
              <a:xfrm>
                <a:off x="1920" y="24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12" name="Oval 24"/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13" name="Oval 25"/>
              <p:cNvSpPr>
                <a:spLocks noChangeArrowheads="1"/>
              </p:cNvSpPr>
              <p:nvPr/>
            </p:nvSpPr>
            <p:spPr bwMode="auto">
              <a:xfrm>
                <a:off x="1872" y="235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5014" name="Oval 26"/>
            <p:cNvSpPr>
              <a:spLocks noChangeArrowheads="1"/>
            </p:cNvSpPr>
            <p:nvPr/>
          </p:nvSpPr>
          <p:spPr bwMode="auto">
            <a:xfrm>
              <a:off x="2490" y="277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015" name="Oval 27"/>
            <p:cNvSpPr>
              <a:spLocks noChangeArrowheads="1"/>
            </p:cNvSpPr>
            <p:nvPr/>
          </p:nvSpPr>
          <p:spPr bwMode="auto">
            <a:xfrm>
              <a:off x="2538" y="278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377" y="2839"/>
              <a:ext cx="539" cy="97"/>
              <a:chOff x="2377" y="2839"/>
              <a:chExt cx="539" cy="97"/>
            </a:xfrm>
          </p:grpSpPr>
          <p:sp>
            <p:nvSpPr>
              <p:cNvPr id="85017" name="Oval 29"/>
              <p:cNvSpPr>
                <a:spLocks noChangeArrowheads="1"/>
              </p:cNvSpPr>
              <p:nvPr/>
            </p:nvSpPr>
            <p:spPr bwMode="auto">
              <a:xfrm>
                <a:off x="2442" y="2856"/>
                <a:ext cx="240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2377" y="2839"/>
                <a:ext cx="539" cy="97"/>
                <a:chOff x="2377" y="2839"/>
                <a:chExt cx="539" cy="97"/>
              </a:xfrm>
            </p:grpSpPr>
            <p:sp>
              <p:nvSpPr>
                <p:cNvPr id="85019" name="Freeform 31"/>
                <p:cNvSpPr>
                  <a:spLocks/>
                </p:cNvSpPr>
                <p:nvPr/>
              </p:nvSpPr>
              <p:spPr bwMode="auto">
                <a:xfrm rot="-4500000">
                  <a:off x="2374" y="2842"/>
                  <a:ext cx="89" cy="84"/>
                </a:xfrm>
                <a:custGeom>
                  <a:avLst/>
                  <a:gdLst>
                    <a:gd name="T0" fmla="*/ 86 w 89"/>
                    <a:gd name="T1" fmla="*/ 84 h 84"/>
                    <a:gd name="T2" fmla="*/ 82 w 89"/>
                    <a:gd name="T3" fmla="*/ 36 h 84"/>
                    <a:gd name="T4" fmla="*/ 6 w 89"/>
                    <a:gd name="T5" fmla="*/ 20 h 84"/>
                    <a:gd name="T6" fmla="*/ 6 w 89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4"/>
                    <a:gd name="T14" fmla="*/ 89 w 89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4">
                      <a:moveTo>
                        <a:pt x="86" y="84"/>
                      </a:moveTo>
                      <a:cubicBezTo>
                        <a:pt x="85" y="68"/>
                        <a:pt x="89" y="50"/>
                        <a:pt x="82" y="36"/>
                      </a:cubicBezTo>
                      <a:cubicBezTo>
                        <a:pt x="76" y="23"/>
                        <a:pt x="10" y="23"/>
                        <a:pt x="6" y="20"/>
                      </a:cubicBezTo>
                      <a:cubicBezTo>
                        <a:pt x="0" y="16"/>
                        <a:pt x="6" y="7"/>
                        <a:pt x="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020" name="Oval 32"/>
                <p:cNvSpPr>
                  <a:spLocks noChangeArrowheads="1"/>
                </p:cNvSpPr>
                <p:nvPr/>
              </p:nvSpPr>
              <p:spPr bwMode="auto">
                <a:xfrm>
                  <a:off x="2676" y="2858"/>
                  <a:ext cx="240" cy="48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021" name="Freeform 33"/>
                <p:cNvSpPr>
                  <a:spLocks/>
                </p:cNvSpPr>
                <p:nvPr/>
              </p:nvSpPr>
              <p:spPr bwMode="auto">
                <a:xfrm rot="-4448851">
                  <a:off x="2614" y="2850"/>
                  <a:ext cx="89" cy="84"/>
                </a:xfrm>
                <a:custGeom>
                  <a:avLst/>
                  <a:gdLst>
                    <a:gd name="T0" fmla="*/ 86 w 89"/>
                    <a:gd name="T1" fmla="*/ 84 h 84"/>
                    <a:gd name="T2" fmla="*/ 82 w 89"/>
                    <a:gd name="T3" fmla="*/ 36 h 84"/>
                    <a:gd name="T4" fmla="*/ 6 w 89"/>
                    <a:gd name="T5" fmla="*/ 20 h 84"/>
                    <a:gd name="T6" fmla="*/ 6 w 89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4"/>
                    <a:gd name="T14" fmla="*/ 89 w 89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4">
                      <a:moveTo>
                        <a:pt x="86" y="84"/>
                      </a:moveTo>
                      <a:cubicBezTo>
                        <a:pt x="85" y="68"/>
                        <a:pt x="89" y="50"/>
                        <a:pt x="82" y="36"/>
                      </a:cubicBezTo>
                      <a:cubicBezTo>
                        <a:pt x="76" y="23"/>
                        <a:pt x="10" y="23"/>
                        <a:pt x="6" y="20"/>
                      </a:cubicBezTo>
                      <a:cubicBezTo>
                        <a:pt x="0" y="16"/>
                        <a:pt x="6" y="7"/>
                        <a:pt x="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773488" y="4506913"/>
            <a:ext cx="855662" cy="153987"/>
            <a:chOff x="2377" y="2839"/>
            <a:chExt cx="539" cy="97"/>
          </a:xfrm>
        </p:grpSpPr>
        <p:sp>
          <p:nvSpPr>
            <p:cNvPr id="85023" name="Oval 36"/>
            <p:cNvSpPr>
              <a:spLocks noChangeArrowheads="1"/>
            </p:cNvSpPr>
            <p:nvPr/>
          </p:nvSpPr>
          <p:spPr bwMode="auto">
            <a:xfrm>
              <a:off x="2442" y="2856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2377" y="2839"/>
              <a:ext cx="539" cy="97"/>
              <a:chOff x="2377" y="2839"/>
              <a:chExt cx="539" cy="97"/>
            </a:xfrm>
          </p:grpSpPr>
          <p:sp>
            <p:nvSpPr>
              <p:cNvPr id="85025" name="Freeform 38"/>
              <p:cNvSpPr>
                <a:spLocks/>
              </p:cNvSpPr>
              <p:nvPr/>
            </p:nvSpPr>
            <p:spPr bwMode="auto">
              <a:xfrm rot="-4500000">
                <a:off x="2374" y="2842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26" name="Oval 39"/>
              <p:cNvSpPr>
                <a:spLocks noChangeArrowheads="1"/>
              </p:cNvSpPr>
              <p:nvPr/>
            </p:nvSpPr>
            <p:spPr bwMode="auto">
              <a:xfrm>
                <a:off x="2676" y="2858"/>
                <a:ext cx="240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27" name="Freeform 40"/>
              <p:cNvSpPr>
                <a:spLocks/>
              </p:cNvSpPr>
              <p:nvPr/>
            </p:nvSpPr>
            <p:spPr bwMode="auto">
              <a:xfrm rot="-4448851">
                <a:off x="2614" y="2850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4419600" y="4495800"/>
            <a:ext cx="855663" cy="153988"/>
            <a:chOff x="2377" y="2839"/>
            <a:chExt cx="539" cy="97"/>
          </a:xfrm>
        </p:grpSpPr>
        <p:sp>
          <p:nvSpPr>
            <p:cNvPr id="85029" name="Oval 42"/>
            <p:cNvSpPr>
              <a:spLocks noChangeArrowheads="1"/>
            </p:cNvSpPr>
            <p:nvPr/>
          </p:nvSpPr>
          <p:spPr bwMode="auto">
            <a:xfrm>
              <a:off x="2442" y="2856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377" y="2839"/>
              <a:ext cx="539" cy="97"/>
              <a:chOff x="2377" y="2839"/>
              <a:chExt cx="539" cy="97"/>
            </a:xfrm>
          </p:grpSpPr>
          <p:sp>
            <p:nvSpPr>
              <p:cNvPr id="85031" name="Freeform 44"/>
              <p:cNvSpPr>
                <a:spLocks/>
              </p:cNvSpPr>
              <p:nvPr/>
            </p:nvSpPr>
            <p:spPr bwMode="auto">
              <a:xfrm rot="-4500000">
                <a:off x="2374" y="2842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32" name="Oval 45"/>
              <p:cNvSpPr>
                <a:spLocks noChangeArrowheads="1"/>
              </p:cNvSpPr>
              <p:nvPr/>
            </p:nvSpPr>
            <p:spPr bwMode="auto">
              <a:xfrm>
                <a:off x="2676" y="2858"/>
                <a:ext cx="240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033" name="Freeform 46"/>
              <p:cNvSpPr>
                <a:spLocks/>
              </p:cNvSpPr>
              <p:nvPr/>
            </p:nvSpPr>
            <p:spPr bwMode="auto">
              <a:xfrm rot="-4448851">
                <a:off x="2614" y="2850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41300" y="1989138"/>
            <a:ext cx="38989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Colonização/ Aderência</a:t>
            </a:r>
            <a:endParaRPr lang="pt-BR" sz="2400">
              <a:cs typeface="Times New Roman" pitchFamily="18" charset="0"/>
            </a:endParaRPr>
          </a:p>
        </p:txBody>
      </p:sp>
      <p:sp>
        <p:nvSpPr>
          <p:cNvPr id="85035" name="Line 43"/>
          <p:cNvSpPr>
            <a:spLocks noChangeShapeType="1"/>
          </p:cNvSpPr>
          <p:nvPr/>
        </p:nvSpPr>
        <p:spPr bwMode="auto">
          <a:xfrm flipV="1">
            <a:off x="0" y="1412875"/>
            <a:ext cx="5724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5036" name="Rectangle 44"/>
          <p:cNvSpPr>
            <a:spLocks noChangeArrowheads="1"/>
          </p:cNvSpPr>
          <p:nvPr/>
        </p:nvSpPr>
        <p:spPr bwMode="auto">
          <a:xfrm>
            <a:off x="150813" y="333375"/>
            <a:ext cx="551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/>
              <a:t>Formação do Biofilme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6"/>
          <p:cNvSpPr>
            <a:spLocks noChangeArrowheads="1"/>
          </p:cNvSpPr>
          <p:nvPr/>
        </p:nvSpPr>
        <p:spPr bwMode="auto">
          <a:xfrm rot="-5400000">
            <a:off x="4533900" y="1485900"/>
            <a:ext cx="1219200" cy="5105400"/>
          </a:xfrm>
          <a:prstGeom prst="can">
            <a:avLst>
              <a:gd name="adj" fmla="val 35885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AutoShape 7"/>
          <p:cNvSpPr>
            <a:spLocks noChangeArrowheads="1"/>
          </p:cNvSpPr>
          <p:nvPr/>
        </p:nvSpPr>
        <p:spPr bwMode="auto">
          <a:xfrm>
            <a:off x="3352800" y="3886200"/>
            <a:ext cx="76200" cy="228600"/>
          </a:xfrm>
          <a:prstGeom prst="moon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0" name="AutoShape 8"/>
          <p:cNvSpPr>
            <a:spLocks noChangeArrowheads="1"/>
          </p:cNvSpPr>
          <p:nvPr/>
        </p:nvSpPr>
        <p:spPr bwMode="auto">
          <a:xfrm>
            <a:off x="3276600" y="3962400"/>
            <a:ext cx="76200" cy="228600"/>
          </a:xfrm>
          <a:prstGeom prst="moon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1" name="AutoShape 9"/>
          <p:cNvSpPr>
            <a:spLocks noChangeArrowheads="1"/>
          </p:cNvSpPr>
          <p:nvPr/>
        </p:nvSpPr>
        <p:spPr bwMode="auto">
          <a:xfrm>
            <a:off x="3200400" y="3733800"/>
            <a:ext cx="76200" cy="228600"/>
          </a:xfrm>
          <a:prstGeom prst="moon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2" name="Oval 10"/>
          <p:cNvSpPr>
            <a:spLocks noChangeArrowheads="1"/>
          </p:cNvSpPr>
          <p:nvPr/>
        </p:nvSpPr>
        <p:spPr bwMode="auto">
          <a:xfrm>
            <a:off x="2819400" y="3657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3" name="Oval 11"/>
          <p:cNvSpPr>
            <a:spLocks noChangeArrowheads="1"/>
          </p:cNvSpPr>
          <p:nvPr/>
        </p:nvSpPr>
        <p:spPr bwMode="auto">
          <a:xfrm>
            <a:off x="2971800" y="3810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4" name="Oval 12"/>
          <p:cNvSpPr>
            <a:spLocks noChangeArrowheads="1"/>
          </p:cNvSpPr>
          <p:nvPr/>
        </p:nvSpPr>
        <p:spPr bwMode="auto">
          <a:xfrm>
            <a:off x="2971800" y="3505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5" name="AutoShape 13"/>
          <p:cNvSpPr>
            <a:spLocks noChangeArrowheads="1"/>
          </p:cNvSpPr>
          <p:nvPr/>
        </p:nvSpPr>
        <p:spPr bwMode="auto">
          <a:xfrm>
            <a:off x="381000" y="3733800"/>
            <a:ext cx="2362200" cy="685800"/>
          </a:xfrm>
          <a:custGeom>
            <a:avLst/>
            <a:gdLst>
              <a:gd name="T0" fmla="*/ 1771650 w 21600"/>
              <a:gd name="T1" fmla="*/ 0 h 21600"/>
              <a:gd name="T2" fmla="*/ 0 w 21600"/>
              <a:gd name="T3" fmla="*/ 342900 h 21600"/>
              <a:gd name="T4" fmla="*/ 1771650 w 21600"/>
              <a:gd name="T5" fmla="*/ 685800 h 21600"/>
              <a:gd name="T6" fmla="*/ 2362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361950" y="337185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cs typeface="Times New Roman" pitchFamily="18" charset="0"/>
              </a:rPr>
              <a:t>Água+ nutrientes</a:t>
            </a:r>
          </a:p>
        </p:txBody>
      </p:sp>
      <p:sp>
        <p:nvSpPr>
          <p:cNvPr id="86027" name="Rectangle 15"/>
          <p:cNvSpPr>
            <a:spLocks noChangeArrowheads="1"/>
          </p:cNvSpPr>
          <p:nvPr/>
        </p:nvSpPr>
        <p:spPr bwMode="auto">
          <a:xfrm>
            <a:off x="3048000" y="4610100"/>
            <a:ext cx="44196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648075" y="4086225"/>
            <a:ext cx="981075" cy="574675"/>
            <a:chOff x="2298" y="2574"/>
            <a:chExt cx="618" cy="362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466" y="2574"/>
              <a:ext cx="336" cy="192"/>
              <a:chOff x="1728" y="2304"/>
              <a:chExt cx="336" cy="192"/>
            </a:xfrm>
          </p:grpSpPr>
          <p:sp>
            <p:nvSpPr>
              <p:cNvPr id="86030" name="Oval 18"/>
              <p:cNvSpPr>
                <a:spLocks noChangeArrowheads="1"/>
              </p:cNvSpPr>
              <p:nvPr/>
            </p:nvSpPr>
            <p:spPr bwMode="auto">
              <a:xfrm rot="2831467">
                <a:off x="1824" y="2292"/>
                <a:ext cx="48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31" name="Oval 19"/>
              <p:cNvSpPr>
                <a:spLocks noChangeArrowheads="1"/>
              </p:cNvSpPr>
              <p:nvPr/>
            </p:nvSpPr>
            <p:spPr bwMode="auto">
              <a:xfrm rot="2831467">
                <a:off x="1800" y="2232"/>
                <a:ext cx="48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32" name="Oval 20"/>
              <p:cNvSpPr>
                <a:spLocks noChangeArrowheads="1"/>
              </p:cNvSpPr>
              <p:nvPr/>
            </p:nvSpPr>
            <p:spPr bwMode="auto">
              <a:xfrm rot="2831467">
                <a:off x="1944" y="2280"/>
                <a:ext cx="48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33" name="Oval 21"/>
              <p:cNvSpPr>
                <a:spLocks noChangeArrowheads="1"/>
              </p:cNvSpPr>
              <p:nvPr/>
            </p:nvSpPr>
            <p:spPr bwMode="auto">
              <a:xfrm rot="2831467">
                <a:off x="1800" y="2376"/>
                <a:ext cx="48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298" y="2640"/>
              <a:ext cx="618" cy="296"/>
              <a:chOff x="2298" y="2640"/>
              <a:chExt cx="618" cy="296"/>
            </a:xfrm>
          </p:grpSpPr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2298" y="2640"/>
                <a:ext cx="240" cy="240"/>
                <a:chOff x="1776" y="2352"/>
                <a:chExt cx="240" cy="240"/>
              </a:xfrm>
            </p:grpSpPr>
            <p:sp>
              <p:nvSpPr>
                <p:cNvPr id="86036" name="Oval 24"/>
                <p:cNvSpPr>
                  <a:spLocks noChangeArrowheads="1"/>
                </p:cNvSpPr>
                <p:nvPr/>
              </p:nvSpPr>
              <p:spPr bwMode="auto">
                <a:xfrm>
                  <a:off x="1776" y="240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037" name="Oval 25"/>
                <p:cNvSpPr>
                  <a:spLocks noChangeArrowheads="1"/>
                </p:cNvSpPr>
                <p:nvPr/>
              </p:nvSpPr>
              <p:spPr bwMode="auto">
                <a:xfrm>
                  <a:off x="1872" y="249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038" name="Oval 26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039" name="Oval 27"/>
                <p:cNvSpPr>
                  <a:spLocks noChangeArrowheads="1"/>
                </p:cNvSpPr>
                <p:nvPr/>
              </p:nvSpPr>
              <p:spPr bwMode="auto">
                <a:xfrm>
                  <a:off x="1920" y="244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040" name="Oval 28"/>
                <p:cNvSpPr>
                  <a:spLocks noChangeArrowheads="1"/>
                </p:cNvSpPr>
                <p:nvPr/>
              </p:nvSpPr>
              <p:spPr bwMode="auto">
                <a:xfrm>
                  <a:off x="1776" y="249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041" name="Oval 29"/>
                <p:cNvSpPr>
                  <a:spLocks noChangeArrowheads="1"/>
                </p:cNvSpPr>
                <p:nvPr/>
              </p:nvSpPr>
              <p:spPr bwMode="auto">
                <a:xfrm>
                  <a:off x="1872" y="235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6042" name="Oval 30"/>
              <p:cNvSpPr>
                <a:spLocks noChangeArrowheads="1"/>
              </p:cNvSpPr>
              <p:nvPr/>
            </p:nvSpPr>
            <p:spPr bwMode="auto">
              <a:xfrm>
                <a:off x="2490" y="277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43" name="Oval 31"/>
              <p:cNvSpPr>
                <a:spLocks noChangeArrowheads="1"/>
              </p:cNvSpPr>
              <p:nvPr/>
            </p:nvSpPr>
            <p:spPr bwMode="auto">
              <a:xfrm>
                <a:off x="2538" y="278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2377" y="2839"/>
                <a:ext cx="539" cy="97"/>
                <a:chOff x="2377" y="2839"/>
                <a:chExt cx="539" cy="97"/>
              </a:xfrm>
            </p:grpSpPr>
            <p:sp>
              <p:nvSpPr>
                <p:cNvPr id="86045" name="Oval 33"/>
                <p:cNvSpPr>
                  <a:spLocks noChangeArrowheads="1"/>
                </p:cNvSpPr>
                <p:nvPr/>
              </p:nvSpPr>
              <p:spPr bwMode="auto">
                <a:xfrm>
                  <a:off x="2442" y="2856"/>
                  <a:ext cx="240" cy="48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" name="Group 34"/>
                <p:cNvGrpSpPr>
                  <a:grpSpLocks/>
                </p:cNvGrpSpPr>
                <p:nvPr/>
              </p:nvGrpSpPr>
              <p:grpSpPr bwMode="auto">
                <a:xfrm>
                  <a:off x="2377" y="2839"/>
                  <a:ext cx="539" cy="97"/>
                  <a:chOff x="2377" y="2839"/>
                  <a:chExt cx="539" cy="97"/>
                </a:xfrm>
              </p:grpSpPr>
              <p:sp>
                <p:nvSpPr>
                  <p:cNvPr id="86047" name="Freeform 35"/>
                  <p:cNvSpPr>
                    <a:spLocks/>
                  </p:cNvSpPr>
                  <p:nvPr/>
                </p:nvSpPr>
                <p:spPr bwMode="auto">
                  <a:xfrm rot="-4500000">
                    <a:off x="2374" y="2842"/>
                    <a:ext cx="89" cy="84"/>
                  </a:xfrm>
                  <a:custGeom>
                    <a:avLst/>
                    <a:gdLst>
                      <a:gd name="T0" fmla="*/ 86 w 89"/>
                      <a:gd name="T1" fmla="*/ 84 h 84"/>
                      <a:gd name="T2" fmla="*/ 82 w 89"/>
                      <a:gd name="T3" fmla="*/ 36 h 84"/>
                      <a:gd name="T4" fmla="*/ 6 w 89"/>
                      <a:gd name="T5" fmla="*/ 20 h 84"/>
                      <a:gd name="T6" fmla="*/ 6 w 89"/>
                      <a:gd name="T7" fmla="*/ 0 h 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9"/>
                      <a:gd name="T13" fmla="*/ 0 h 84"/>
                      <a:gd name="T14" fmla="*/ 89 w 89"/>
                      <a:gd name="T15" fmla="*/ 84 h 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9" h="84">
                        <a:moveTo>
                          <a:pt x="86" y="84"/>
                        </a:moveTo>
                        <a:cubicBezTo>
                          <a:pt x="85" y="68"/>
                          <a:pt x="89" y="50"/>
                          <a:pt x="82" y="36"/>
                        </a:cubicBezTo>
                        <a:cubicBezTo>
                          <a:pt x="76" y="23"/>
                          <a:pt x="10" y="23"/>
                          <a:pt x="6" y="20"/>
                        </a:cubicBezTo>
                        <a:cubicBezTo>
                          <a:pt x="0" y="16"/>
                          <a:pt x="6" y="7"/>
                          <a:pt x="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400" b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04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676" y="2858"/>
                    <a:ext cx="240" cy="48"/>
                  </a:xfrm>
                  <a:prstGeom prst="ellipse">
                    <a:avLst/>
                  </a:prstGeom>
                  <a:solidFill>
                    <a:srgbClr val="FF99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 sz="2400" b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049" name="Freeform 37"/>
                  <p:cNvSpPr>
                    <a:spLocks/>
                  </p:cNvSpPr>
                  <p:nvPr/>
                </p:nvSpPr>
                <p:spPr bwMode="auto">
                  <a:xfrm rot="-4448851">
                    <a:off x="2614" y="2850"/>
                    <a:ext cx="89" cy="84"/>
                  </a:xfrm>
                  <a:custGeom>
                    <a:avLst/>
                    <a:gdLst>
                      <a:gd name="T0" fmla="*/ 86 w 89"/>
                      <a:gd name="T1" fmla="*/ 84 h 84"/>
                      <a:gd name="T2" fmla="*/ 82 w 89"/>
                      <a:gd name="T3" fmla="*/ 36 h 84"/>
                      <a:gd name="T4" fmla="*/ 6 w 89"/>
                      <a:gd name="T5" fmla="*/ 20 h 84"/>
                      <a:gd name="T6" fmla="*/ 6 w 89"/>
                      <a:gd name="T7" fmla="*/ 0 h 8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9"/>
                      <a:gd name="T13" fmla="*/ 0 h 84"/>
                      <a:gd name="T14" fmla="*/ 89 w 89"/>
                      <a:gd name="T15" fmla="*/ 84 h 8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9" h="84">
                        <a:moveTo>
                          <a:pt x="86" y="84"/>
                        </a:moveTo>
                        <a:cubicBezTo>
                          <a:pt x="85" y="68"/>
                          <a:pt x="89" y="50"/>
                          <a:pt x="82" y="36"/>
                        </a:cubicBezTo>
                        <a:cubicBezTo>
                          <a:pt x="76" y="23"/>
                          <a:pt x="10" y="23"/>
                          <a:pt x="6" y="20"/>
                        </a:cubicBezTo>
                        <a:cubicBezTo>
                          <a:pt x="0" y="16"/>
                          <a:pt x="6" y="7"/>
                          <a:pt x="6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sz="2400" b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773488" y="4506913"/>
            <a:ext cx="855662" cy="153987"/>
            <a:chOff x="2377" y="2839"/>
            <a:chExt cx="539" cy="97"/>
          </a:xfrm>
        </p:grpSpPr>
        <p:sp>
          <p:nvSpPr>
            <p:cNvPr id="86051" name="Oval 40"/>
            <p:cNvSpPr>
              <a:spLocks noChangeArrowheads="1"/>
            </p:cNvSpPr>
            <p:nvPr/>
          </p:nvSpPr>
          <p:spPr bwMode="auto">
            <a:xfrm>
              <a:off x="2442" y="2856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377" y="2839"/>
              <a:ext cx="539" cy="97"/>
              <a:chOff x="2377" y="2839"/>
              <a:chExt cx="539" cy="97"/>
            </a:xfrm>
          </p:grpSpPr>
          <p:sp>
            <p:nvSpPr>
              <p:cNvPr id="86053" name="Freeform 42"/>
              <p:cNvSpPr>
                <a:spLocks/>
              </p:cNvSpPr>
              <p:nvPr/>
            </p:nvSpPr>
            <p:spPr bwMode="auto">
              <a:xfrm rot="-4500000">
                <a:off x="2374" y="2842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54" name="Oval 43"/>
              <p:cNvSpPr>
                <a:spLocks noChangeArrowheads="1"/>
              </p:cNvSpPr>
              <p:nvPr/>
            </p:nvSpPr>
            <p:spPr bwMode="auto">
              <a:xfrm>
                <a:off x="2676" y="2858"/>
                <a:ext cx="240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55" name="Freeform 44"/>
              <p:cNvSpPr>
                <a:spLocks/>
              </p:cNvSpPr>
              <p:nvPr/>
            </p:nvSpPr>
            <p:spPr bwMode="auto">
              <a:xfrm rot="-4448851">
                <a:off x="2614" y="2850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419600" y="4495800"/>
            <a:ext cx="855663" cy="153988"/>
            <a:chOff x="2377" y="2839"/>
            <a:chExt cx="539" cy="97"/>
          </a:xfrm>
        </p:grpSpPr>
        <p:sp>
          <p:nvSpPr>
            <p:cNvPr id="86057" name="Oval 46"/>
            <p:cNvSpPr>
              <a:spLocks noChangeArrowheads="1"/>
            </p:cNvSpPr>
            <p:nvPr/>
          </p:nvSpPr>
          <p:spPr bwMode="auto">
            <a:xfrm>
              <a:off x="2442" y="2856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377" y="2839"/>
              <a:ext cx="539" cy="97"/>
              <a:chOff x="2377" y="2839"/>
              <a:chExt cx="539" cy="97"/>
            </a:xfrm>
          </p:grpSpPr>
          <p:sp>
            <p:nvSpPr>
              <p:cNvPr id="86059" name="Freeform 48"/>
              <p:cNvSpPr>
                <a:spLocks/>
              </p:cNvSpPr>
              <p:nvPr/>
            </p:nvSpPr>
            <p:spPr bwMode="auto">
              <a:xfrm rot="-4500000">
                <a:off x="2374" y="2842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60" name="Oval 49"/>
              <p:cNvSpPr>
                <a:spLocks noChangeArrowheads="1"/>
              </p:cNvSpPr>
              <p:nvPr/>
            </p:nvSpPr>
            <p:spPr bwMode="auto">
              <a:xfrm>
                <a:off x="2676" y="2858"/>
                <a:ext cx="240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061" name="Freeform 50"/>
              <p:cNvSpPr>
                <a:spLocks/>
              </p:cNvSpPr>
              <p:nvPr/>
            </p:nvSpPr>
            <p:spPr bwMode="auto">
              <a:xfrm rot="-4448851">
                <a:off x="2614" y="2850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41300" y="1989138"/>
            <a:ext cx="38989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Colonização/ Aderência</a:t>
            </a:r>
            <a:endParaRPr lang="pt-BR" sz="2400">
              <a:cs typeface="Times New Roman" pitchFamily="18" charset="0"/>
            </a:endParaRPr>
          </a:p>
        </p:txBody>
      </p:sp>
      <p:sp>
        <p:nvSpPr>
          <p:cNvPr id="86063" name="Line 47"/>
          <p:cNvSpPr>
            <a:spLocks noChangeShapeType="1"/>
          </p:cNvSpPr>
          <p:nvPr/>
        </p:nvSpPr>
        <p:spPr bwMode="auto">
          <a:xfrm flipV="1">
            <a:off x="0" y="1412875"/>
            <a:ext cx="5724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6064" name="Rectangle 48"/>
          <p:cNvSpPr>
            <a:spLocks noChangeArrowheads="1"/>
          </p:cNvSpPr>
          <p:nvPr/>
        </p:nvSpPr>
        <p:spPr bwMode="auto">
          <a:xfrm>
            <a:off x="150813" y="333375"/>
            <a:ext cx="551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/>
              <a:t>Formação do Biofilme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6"/>
          <p:cNvSpPr>
            <a:spLocks noChangeArrowheads="1"/>
          </p:cNvSpPr>
          <p:nvPr/>
        </p:nvSpPr>
        <p:spPr bwMode="auto">
          <a:xfrm rot="-5400000">
            <a:off x="4533900" y="1485900"/>
            <a:ext cx="1219200" cy="5105400"/>
          </a:xfrm>
          <a:prstGeom prst="can">
            <a:avLst>
              <a:gd name="adj" fmla="val 35885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AutoShape 7"/>
          <p:cNvSpPr>
            <a:spLocks noChangeArrowheads="1"/>
          </p:cNvSpPr>
          <p:nvPr/>
        </p:nvSpPr>
        <p:spPr bwMode="auto">
          <a:xfrm>
            <a:off x="381000" y="3733800"/>
            <a:ext cx="2362200" cy="685800"/>
          </a:xfrm>
          <a:custGeom>
            <a:avLst/>
            <a:gdLst>
              <a:gd name="T0" fmla="*/ 1771650 w 21600"/>
              <a:gd name="T1" fmla="*/ 0 h 21600"/>
              <a:gd name="T2" fmla="*/ 0 w 21600"/>
              <a:gd name="T3" fmla="*/ 342900 h 21600"/>
              <a:gd name="T4" fmla="*/ 1771650 w 21600"/>
              <a:gd name="T5" fmla="*/ 685800 h 21600"/>
              <a:gd name="T6" fmla="*/ 2362200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4" name="Text Box 8"/>
          <p:cNvSpPr txBox="1">
            <a:spLocks noChangeArrowheads="1"/>
          </p:cNvSpPr>
          <p:nvPr/>
        </p:nvSpPr>
        <p:spPr bwMode="auto">
          <a:xfrm>
            <a:off x="361950" y="337185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cs typeface="Times New Roman" pitchFamily="18" charset="0"/>
              </a:rPr>
              <a:t>Água+ nutrientes</a:t>
            </a:r>
          </a:p>
        </p:txBody>
      </p:sp>
      <p:sp>
        <p:nvSpPr>
          <p:cNvPr id="87045" name="Line 9"/>
          <p:cNvSpPr>
            <a:spLocks noChangeShapeType="1"/>
          </p:cNvSpPr>
          <p:nvPr/>
        </p:nvSpPr>
        <p:spPr bwMode="auto">
          <a:xfrm>
            <a:off x="5410200" y="41719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7046" name="Text Box 10"/>
          <p:cNvSpPr txBox="1">
            <a:spLocks noChangeArrowheads="1"/>
          </p:cNvSpPr>
          <p:nvPr/>
        </p:nvSpPr>
        <p:spPr bwMode="auto">
          <a:xfrm>
            <a:off x="5962650" y="39243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0">
                <a:latin typeface="Times New Roman" pitchFamily="18" charset="0"/>
                <a:cs typeface="Times New Roman" pitchFamily="18" charset="0"/>
              </a:rPr>
              <a:t>Biofilme</a:t>
            </a:r>
          </a:p>
        </p:txBody>
      </p:sp>
      <p:sp>
        <p:nvSpPr>
          <p:cNvPr id="87047" name="AutoShape 11"/>
          <p:cNvSpPr>
            <a:spLocks/>
          </p:cNvSpPr>
          <p:nvPr/>
        </p:nvSpPr>
        <p:spPr bwMode="auto">
          <a:xfrm>
            <a:off x="5257800" y="37338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8" name="Rectangle 12"/>
          <p:cNvSpPr>
            <a:spLocks noChangeArrowheads="1"/>
          </p:cNvSpPr>
          <p:nvPr/>
        </p:nvSpPr>
        <p:spPr bwMode="auto">
          <a:xfrm>
            <a:off x="3048000" y="4610100"/>
            <a:ext cx="44196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9" name="Oval 13"/>
          <p:cNvSpPr>
            <a:spLocks noChangeArrowheads="1"/>
          </p:cNvSpPr>
          <p:nvPr/>
        </p:nvSpPr>
        <p:spPr bwMode="auto">
          <a:xfrm>
            <a:off x="3581400" y="4343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0" name="Oval 14"/>
          <p:cNvSpPr>
            <a:spLocks noChangeArrowheads="1"/>
          </p:cNvSpPr>
          <p:nvPr/>
        </p:nvSpPr>
        <p:spPr bwMode="auto">
          <a:xfrm>
            <a:off x="36576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1" name="Oval 15"/>
          <p:cNvSpPr>
            <a:spLocks noChangeArrowheads="1"/>
          </p:cNvSpPr>
          <p:nvPr/>
        </p:nvSpPr>
        <p:spPr bwMode="auto">
          <a:xfrm>
            <a:off x="38862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2" name="Oval 16"/>
          <p:cNvSpPr>
            <a:spLocks noChangeArrowheads="1"/>
          </p:cNvSpPr>
          <p:nvPr/>
        </p:nvSpPr>
        <p:spPr bwMode="auto">
          <a:xfrm rot="2831467">
            <a:off x="4381500" y="43053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3" name="Oval 17"/>
          <p:cNvSpPr>
            <a:spLocks noChangeArrowheads="1"/>
          </p:cNvSpPr>
          <p:nvPr/>
        </p:nvSpPr>
        <p:spPr bwMode="auto">
          <a:xfrm rot="2831467">
            <a:off x="4076700" y="41529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4" name="Oval 18"/>
          <p:cNvSpPr>
            <a:spLocks noChangeArrowheads="1"/>
          </p:cNvSpPr>
          <p:nvPr/>
        </p:nvSpPr>
        <p:spPr bwMode="auto">
          <a:xfrm rot="2831467">
            <a:off x="4229100" y="43053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5" name="Oval 19"/>
          <p:cNvSpPr>
            <a:spLocks noChangeArrowheads="1"/>
          </p:cNvSpPr>
          <p:nvPr/>
        </p:nvSpPr>
        <p:spPr bwMode="auto">
          <a:xfrm rot="2831467">
            <a:off x="4152900" y="42291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648075" y="4191000"/>
            <a:ext cx="981075" cy="469900"/>
            <a:chOff x="2298" y="2640"/>
            <a:chExt cx="618" cy="29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298" y="2640"/>
              <a:ext cx="240" cy="240"/>
              <a:chOff x="1776" y="2352"/>
              <a:chExt cx="240" cy="240"/>
            </a:xfrm>
          </p:grpSpPr>
          <p:sp>
            <p:nvSpPr>
              <p:cNvPr id="87058" name="Oval 22"/>
              <p:cNvSpPr>
                <a:spLocks noChangeArrowheads="1"/>
              </p:cNvSpPr>
              <p:nvPr/>
            </p:nvSpPr>
            <p:spPr bwMode="auto">
              <a:xfrm>
                <a:off x="1776" y="240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059" name="Oval 23"/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060" name="Oval 24"/>
              <p:cNvSpPr>
                <a:spLocks noChangeArrowheads="1"/>
              </p:cNvSpPr>
              <p:nvPr/>
            </p:nvSpPr>
            <p:spPr bwMode="auto">
              <a:xfrm>
                <a:off x="1872" y="2400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061" name="Oval 25"/>
              <p:cNvSpPr>
                <a:spLocks noChangeArrowheads="1"/>
              </p:cNvSpPr>
              <p:nvPr/>
            </p:nvSpPr>
            <p:spPr bwMode="auto">
              <a:xfrm>
                <a:off x="1920" y="244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062" name="Oval 26"/>
              <p:cNvSpPr>
                <a:spLocks noChangeArrowheads="1"/>
              </p:cNvSpPr>
              <p:nvPr/>
            </p:nvSpPr>
            <p:spPr bwMode="auto">
              <a:xfrm>
                <a:off x="1776" y="24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063" name="Oval 27"/>
              <p:cNvSpPr>
                <a:spLocks noChangeArrowheads="1"/>
              </p:cNvSpPr>
              <p:nvPr/>
            </p:nvSpPr>
            <p:spPr bwMode="auto">
              <a:xfrm>
                <a:off x="1872" y="235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064" name="Oval 28"/>
            <p:cNvSpPr>
              <a:spLocks noChangeArrowheads="1"/>
            </p:cNvSpPr>
            <p:nvPr/>
          </p:nvSpPr>
          <p:spPr bwMode="auto">
            <a:xfrm>
              <a:off x="2490" y="277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65" name="Oval 29"/>
            <p:cNvSpPr>
              <a:spLocks noChangeArrowheads="1"/>
            </p:cNvSpPr>
            <p:nvPr/>
          </p:nvSpPr>
          <p:spPr bwMode="auto">
            <a:xfrm>
              <a:off x="2538" y="278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377" y="2839"/>
              <a:ext cx="539" cy="97"/>
              <a:chOff x="2377" y="2839"/>
              <a:chExt cx="539" cy="97"/>
            </a:xfrm>
          </p:grpSpPr>
          <p:sp>
            <p:nvSpPr>
              <p:cNvPr id="87067" name="Oval 31"/>
              <p:cNvSpPr>
                <a:spLocks noChangeArrowheads="1"/>
              </p:cNvSpPr>
              <p:nvPr/>
            </p:nvSpPr>
            <p:spPr bwMode="auto">
              <a:xfrm>
                <a:off x="2442" y="2856"/>
                <a:ext cx="240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2377" y="2839"/>
                <a:ext cx="539" cy="97"/>
                <a:chOff x="2377" y="2839"/>
                <a:chExt cx="539" cy="97"/>
              </a:xfrm>
            </p:grpSpPr>
            <p:sp>
              <p:nvSpPr>
                <p:cNvPr id="87069" name="Freeform 33"/>
                <p:cNvSpPr>
                  <a:spLocks/>
                </p:cNvSpPr>
                <p:nvPr/>
              </p:nvSpPr>
              <p:spPr bwMode="auto">
                <a:xfrm rot="-4500000">
                  <a:off x="2374" y="2842"/>
                  <a:ext cx="89" cy="84"/>
                </a:xfrm>
                <a:custGeom>
                  <a:avLst/>
                  <a:gdLst>
                    <a:gd name="T0" fmla="*/ 86 w 89"/>
                    <a:gd name="T1" fmla="*/ 84 h 84"/>
                    <a:gd name="T2" fmla="*/ 82 w 89"/>
                    <a:gd name="T3" fmla="*/ 36 h 84"/>
                    <a:gd name="T4" fmla="*/ 6 w 89"/>
                    <a:gd name="T5" fmla="*/ 20 h 84"/>
                    <a:gd name="T6" fmla="*/ 6 w 89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4"/>
                    <a:gd name="T14" fmla="*/ 89 w 89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4">
                      <a:moveTo>
                        <a:pt x="86" y="84"/>
                      </a:moveTo>
                      <a:cubicBezTo>
                        <a:pt x="85" y="68"/>
                        <a:pt x="89" y="50"/>
                        <a:pt x="82" y="36"/>
                      </a:cubicBezTo>
                      <a:cubicBezTo>
                        <a:pt x="76" y="23"/>
                        <a:pt x="10" y="23"/>
                        <a:pt x="6" y="20"/>
                      </a:cubicBezTo>
                      <a:cubicBezTo>
                        <a:pt x="0" y="16"/>
                        <a:pt x="6" y="7"/>
                        <a:pt x="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070" name="Oval 34"/>
                <p:cNvSpPr>
                  <a:spLocks noChangeArrowheads="1"/>
                </p:cNvSpPr>
                <p:nvPr/>
              </p:nvSpPr>
              <p:spPr bwMode="auto">
                <a:xfrm>
                  <a:off x="2676" y="2858"/>
                  <a:ext cx="240" cy="48"/>
                </a:xfrm>
                <a:prstGeom prst="ellipse">
                  <a:avLst/>
                </a:prstGeom>
                <a:solidFill>
                  <a:srgbClr val="FF99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071" name="Freeform 35"/>
                <p:cNvSpPr>
                  <a:spLocks/>
                </p:cNvSpPr>
                <p:nvPr/>
              </p:nvSpPr>
              <p:spPr bwMode="auto">
                <a:xfrm rot="-4448851">
                  <a:off x="2614" y="2850"/>
                  <a:ext cx="89" cy="84"/>
                </a:xfrm>
                <a:custGeom>
                  <a:avLst/>
                  <a:gdLst>
                    <a:gd name="T0" fmla="*/ 86 w 89"/>
                    <a:gd name="T1" fmla="*/ 84 h 84"/>
                    <a:gd name="T2" fmla="*/ 82 w 89"/>
                    <a:gd name="T3" fmla="*/ 36 h 84"/>
                    <a:gd name="T4" fmla="*/ 6 w 89"/>
                    <a:gd name="T5" fmla="*/ 20 h 84"/>
                    <a:gd name="T6" fmla="*/ 6 w 89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4"/>
                    <a:gd name="T14" fmla="*/ 89 w 89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4">
                      <a:moveTo>
                        <a:pt x="86" y="84"/>
                      </a:moveTo>
                      <a:cubicBezTo>
                        <a:pt x="85" y="68"/>
                        <a:pt x="89" y="50"/>
                        <a:pt x="82" y="36"/>
                      </a:cubicBezTo>
                      <a:cubicBezTo>
                        <a:pt x="76" y="23"/>
                        <a:pt x="10" y="23"/>
                        <a:pt x="6" y="20"/>
                      </a:cubicBezTo>
                      <a:cubicBezTo>
                        <a:pt x="0" y="16"/>
                        <a:pt x="6" y="7"/>
                        <a:pt x="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sz="2400" b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962400" y="4038600"/>
            <a:ext cx="228600" cy="381000"/>
            <a:chOff x="2448" y="2496"/>
            <a:chExt cx="144" cy="240"/>
          </a:xfrm>
        </p:grpSpPr>
        <p:sp>
          <p:nvSpPr>
            <p:cNvPr id="87073" name="AutoShape 37"/>
            <p:cNvSpPr>
              <a:spLocks noChangeArrowheads="1"/>
            </p:cNvSpPr>
            <p:nvPr/>
          </p:nvSpPr>
          <p:spPr bwMode="auto">
            <a:xfrm>
              <a:off x="2544" y="2496"/>
              <a:ext cx="48" cy="144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74" name="AutoShape 38"/>
            <p:cNvSpPr>
              <a:spLocks noChangeArrowheads="1"/>
            </p:cNvSpPr>
            <p:nvPr/>
          </p:nvSpPr>
          <p:spPr bwMode="auto">
            <a:xfrm>
              <a:off x="2448" y="2592"/>
              <a:ext cx="48" cy="144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75" name="AutoShape 39"/>
            <p:cNvSpPr>
              <a:spLocks noChangeArrowheads="1"/>
            </p:cNvSpPr>
            <p:nvPr/>
          </p:nvSpPr>
          <p:spPr bwMode="auto">
            <a:xfrm>
              <a:off x="2496" y="2496"/>
              <a:ext cx="48" cy="144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076" name="Freeform 40"/>
          <p:cNvSpPr>
            <a:spLocks/>
          </p:cNvSpPr>
          <p:nvPr/>
        </p:nvSpPr>
        <p:spPr bwMode="auto">
          <a:xfrm>
            <a:off x="3463925" y="3894138"/>
            <a:ext cx="1174750" cy="725487"/>
          </a:xfrm>
          <a:custGeom>
            <a:avLst/>
            <a:gdLst>
              <a:gd name="T0" fmla="*/ 92 w 740"/>
              <a:gd name="T1" fmla="*/ 445 h 457"/>
              <a:gd name="T2" fmla="*/ 44 w 740"/>
              <a:gd name="T3" fmla="*/ 373 h 457"/>
              <a:gd name="T4" fmla="*/ 116 w 740"/>
              <a:gd name="T5" fmla="*/ 295 h 457"/>
              <a:gd name="T6" fmla="*/ 146 w 740"/>
              <a:gd name="T7" fmla="*/ 85 h 457"/>
              <a:gd name="T8" fmla="*/ 218 w 740"/>
              <a:gd name="T9" fmla="*/ 91 h 457"/>
              <a:gd name="T10" fmla="*/ 242 w 740"/>
              <a:gd name="T11" fmla="*/ 175 h 457"/>
              <a:gd name="T12" fmla="*/ 266 w 740"/>
              <a:gd name="T13" fmla="*/ 151 h 457"/>
              <a:gd name="T14" fmla="*/ 272 w 740"/>
              <a:gd name="T15" fmla="*/ 91 h 457"/>
              <a:gd name="T16" fmla="*/ 308 w 740"/>
              <a:gd name="T17" fmla="*/ 85 h 457"/>
              <a:gd name="T18" fmla="*/ 356 w 740"/>
              <a:gd name="T19" fmla="*/ 91 h 457"/>
              <a:gd name="T20" fmla="*/ 362 w 740"/>
              <a:gd name="T21" fmla="*/ 127 h 457"/>
              <a:gd name="T22" fmla="*/ 374 w 740"/>
              <a:gd name="T23" fmla="*/ 109 h 457"/>
              <a:gd name="T24" fmla="*/ 392 w 740"/>
              <a:gd name="T25" fmla="*/ 97 h 457"/>
              <a:gd name="T26" fmla="*/ 416 w 740"/>
              <a:gd name="T27" fmla="*/ 103 h 457"/>
              <a:gd name="T28" fmla="*/ 398 w 740"/>
              <a:gd name="T29" fmla="*/ 169 h 457"/>
              <a:gd name="T30" fmla="*/ 404 w 740"/>
              <a:gd name="T31" fmla="*/ 145 h 457"/>
              <a:gd name="T32" fmla="*/ 428 w 740"/>
              <a:gd name="T33" fmla="*/ 103 h 457"/>
              <a:gd name="T34" fmla="*/ 464 w 740"/>
              <a:gd name="T35" fmla="*/ 175 h 457"/>
              <a:gd name="T36" fmla="*/ 500 w 740"/>
              <a:gd name="T37" fmla="*/ 199 h 457"/>
              <a:gd name="T38" fmla="*/ 512 w 740"/>
              <a:gd name="T39" fmla="*/ 247 h 457"/>
              <a:gd name="T40" fmla="*/ 530 w 740"/>
              <a:gd name="T41" fmla="*/ 253 h 457"/>
              <a:gd name="T42" fmla="*/ 572 w 740"/>
              <a:gd name="T43" fmla="*/ 259 h 457"/>
              <a:gd name="T44" fmla="*/ 620 w 740"/>
              <a:gd name="T45" fmla="*/ 307 h 457"/>
              <a:gd name="T46" fmla="*/ 686 w 740"/>
              <a:gd name="T47" fmla="*/ 289 h 457"/>
              <a:gd name="T48" fmla="*/ 662 w 740"/>
              <a:gd name="T49" fmla="*/ 355 h 457"/>
              <a:gd name="T50" fmla="*/ 710 w 740"/>
              <a:gd name="T51" fmla="*/ 397 h 457"/>
              <a:gd name="T52" fmla="*/ 740 w 740"/>
              <a:gd name="T53" fmla="*/ 421 h 457"/>
              <a:gd name="T54" fmla="*/ 710 w 740"/>
              <a:gd name="T55" fmla="*/ 295 h 457"/>
              <a:gd name="T56" fmla="*/ 704 w 740"/>
              <a:gd name="T57" fmla="*/ 265 h 457"/>
              <a:gd name="T58" fmla="*/ 566 w 740"/>
              <a:gd name="T59" fmla="*/ 235 h 457"/>
              <a:gd name="T60" fmla="*/ 536 w 740"/>
              <a:gd name="T61" fmla="*/ 193 h 457"/>
              <a:gd name="T62" fmla="*/ 530 w 740"/>
              <a:gd name="T63" fmla="*/ 175 h 457"/>
              <a:gd name="T64" fmla="*/ 500 w 740"/>
              <a:gd name="T65" fmla="*/ 127 h 457"/>
              <a:gd name="T66" fmla="*/ 440 w 740"/>
              <a:gd name="T67" fmla="*/ 49 h 457"/>
              <a:gd name="T68" fmla="*/ 80 w 740"/>
              <a:gd name="T69" fmla="*/ 127 h 457"/>
              <a:gd name="T70" fmla="*/ 44 w 740"/>
              <a:gd name="T71" fmla="*/ 259 h 457"/>
              <a:gd name="T72" fmla="*/ 14 w 740"/>
              <a:gd name="T73" fmla="*/ 325 h 457"/>
              <a:gd name="T74" fmla="*/ 26 w 740"/>
              <a:gd name="T75" fmla="*/ 433 h 457"/>
              <a:gd name="T76" fmla="*/ 86 w 740"/>
              <a:gd name="T77" fmla="*/ 457 h 457"/>
              <a:gd name="T78" fmla="*/ 92 w 740"/>
              <a:gd name="T79" fmla="*/ 445 h 4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40"/>
              <a:gd name="T121" fmla="*/ 0 h 457"/>
              <a:gd name="T122" fmla="*/ 740 w 740"/>
              <a:gd name="T123" fmla="*/ 457 h 4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40" h="457">
                <a:moveTo>
                  <a:pt x="92" y="445"/>
                </a:moveTo>
                <a:cubicBezTo>
                  <a:pt x="84" y="413"/>
                  <a:pt x="63" y="399"/>
                  <a:pt x="44" y="373"/>
                </a:cubicBezTo>
                <a:cubicBezTo>
                  <a:pt x="52" y="298"/>
                  <a:pt x="47" y="315"/>
                  <a:pt x="116" y="295"/>
                </a:cubicBezTo>
                <a:cubicBezTo>
                  <a:pt x="138" y="228"/>
                  <a:pt x="114" y="148"/>
                  <a:pt x="146" y="85"/>
                </a:cubicBezTo>
                <a:cubicBezTo>
                  <a:pt x="157" y="64"/>
                  <a:pt x="194" y="89"/>
                  <a:pt x="218" y="91"/>
                </a:cubicBezTo>
                <a:cubicBezTo>
                  <a:pt x="235" y="117"/>
                  <a:pt x="236" y="145"/>
                  <a:pt x="242" y="175"/>
                </a:cubicBezTo>
                <a:cubicBezTo>
                  <a:pt x="250" y="167"/>
                  <a:pt x="262" y="162"/>
                  <a:pt x="266" y="151"/>
                </a:cubicBezTo>
                <a:cubicBezTo>
                  <a:pt x="273" y="132"/>
                  <a:pt x="261" y="108"/>
                  <a:pt x="272" y="91"/>
                </a:cubicBezTo>
                <a:cubicBezTo>
                  <a:pt x="279" y="81"/>
                  <a:pt x="296" y="87"/>
                  <a:pt x="308" y="85"/>
                </a:cubicBezTo>
                <a:cubicBezTo>
                  <a:pt x="324" y="87"/>
                  <a:pt x="343" y="81"/>
                  <a:pt x="356" y="91"/>
                </a:cubicBezTo>
                <a:cubicBezTo>
                  <a:pt x="366" y="98"/>
                  <a:pt x="353" y="118"/>
                  <a:pt x="362" y="127"/>
                </a:cubicBezTo>
                <a:cubicBezTo>
                  <a:pt x="367" y="132"/>
                  <a:pt x="369" y="114"/>
                  <a:pt x="374" y="109"/>
                </a:cubicBezTo>
                <a:cubicBezTo>
                  <a:pt x="379" y="104"/>
                  <a:pt x="386" y="101"/>
                  <a:pt x="392" y="97"/>
                </a:cubicBezTo>
                <a:cubicBezTo>
                  <a:pt x="400" y="99"/>
                  <a:pt x="413" y="95"/>
                  <a:pt x="416" y="103"/>
                </a:cubicBezTo>
                <a:cubicBezTo>
                  <a:pt x="419" y="111"/>
                  <a:pt x="405" y="162"/>
                  <a:pt x="398" y="169"/>
                </a:cubicBezTo>
                <a:cubicBezTo>
                  <a:pt x="392" y="175"/>
                  <a:pt x="402" y="153"/>
                  <a:pt x="404" y="145"/>
                </a:cubicBezTo>
                <a:cubicBezTo>
                  <a:pt x="413" y="102"/>
                  <a:pt x="398" y="113"/>
                  <a:pt x="428" y="103"/>
                </a:cubicBezTo>
                <a:cubicBezTo>
                  <a:pt x="485" y="113"/>
                  <a:pt x="471" y="115"/>
                  <a:pt x="464" y="175"/>
                </a:cubicBezTo>
                <a:cubicBezTo>
                  <a:pt x="478" y="216"/>
                  <a:pt x="457" y="170"/>
                  <a:pt x="500" y="199"/>
                </a:cubicBezTo>
                <a:cubicBezTo>
                  <a:pt x="514" y="208"/>
                  <a:pt x="503" y="233"/>
                  <a:pt x="512" y="247"/>
                </a:cubicBezTo>
                <a:cubicBezTo>
                  <a:pt x="516" y="252"/>
                  <a:pt x="524" y="251"/>
                  <a:pt x="530" y="253"/>
                </a:cubicBezTo>
                <a:cubicBezTo>
                  <a:pt x="540" y="303"/>
                  <a:pt x="546" y="302"/>
                  <a:pt x="572" y="259"/>
                </a:cubicBezTo>
                <a:cubicBezTo>
                  <a:pt x="600" y="280"/>
                  <a:pt x="594" y="290"/>
                  <a:pt x="620" y="307"/>
                </a:cubicBezTo>
                <a:cubicBezTo>
                  <a:pt x="682" y="286"/>
                  <a:pt x="601" y="277"/>
                  <a:pt x="686" y="289"/>
                </a:cubicBezTo>
                <a:cubicBezTo>
                  <a:pt x="697" y="323"/>
                  <a:pt x="694" y="339"/>
                  <a:pt x="662" y="355"/>
                </a:cubicBezTo>
                <a:cubicBezTo>
                  <a:pt x="639" y="400"/>
                  <a:pt x="668" y="391"/>
                  <a:pt x="710" y="397"/>
                </a:cubicBezTo>
                <a:cubicBezTo>
                  <a:pt x="730" y="428"/>
                  <a:pt x="716" y="457"/>
                  <a:pt x="740" y="421"/>
                </a:cubicBezTo>
                <a:cubicBezTo>
                  <a:pt x="714" y="382"/>
                  <a:pt x="731" y="337"/>
                  <a:pt x="710" y="295"/>
                </a:cubicBezTo>
                <a:cubicBezTo>
                  <a:pt x="708" y="285"/>
                  <a:pt x="709" y="274"/>
                  <a:pt x="704" y="265"/>
                </a:cubicBezTo>
                <a:cubicBezTo>
                  <a:pt x="688" y="237"/>
                  <a:pt x="581" y="236"/>
                  <a:pt x="566" y="235"/>
                </a:cubicBezTo>
                <a:cubicBezTo>
                  <a:pt x="552" y="194"/>
                  <a:pt x="572" y="243"/>
                  <a:pt x="536" y="193"/>
                </a:cubicBezTo>
                <a:cubicBezTo>
                  <a:pt x="532" y="188"/>
                  <a:pt x="533" y="181"/>
                  <a:pt x="530" y="175"/>
                </a:cubicBezTo>
                <a:cubicBezTo>
                  <a:pt x="501" y="117"/>
                  <a:pt x="538" y="212"/>
                  <a:pt x="500" y="127"/>
                </a:cubicBezTo>
                <a:cubicBezTo>
                  <a:pt x="483" y="89"/>
                  <a:pt x="479" y="75"/>
                  <a:pt x="440" y="49"/>
                </a:cubicBezTo>
                <a:cubicBezTo>
                  <a:pt x="322" y="64"/>
                  <a:pt x="144" y="0"/>
                  <a:pt x="80" y="127"/>
                </a:cubicBezTo>
                <a:cubicBezTo>
                  <a:pt x="75" y="211"/>
                  <a:pt x="89" y="214"/>
                  <a:pt x="44" y="259"/>
                </a:cubicBezTo>
                <a:cubicBezTo>
                  <a:pt x="36" y="283"/>
                  <a:pt x="22" y="301"/>
                  <a:pt x="14" y="325"/>
                </a:cubicBezTo>
                <a:cubicBezTo>
                  <a:pt x="16" y="361"/>
                  <a:pt x="0" y="407"/>
                  <a:pt x="26" y="433"/>
                </a:cubicBezTo>
                <a:cubicBezTo>
                  <a:pt x="41" y="448"/>
                  <a:pt x="86" y="457"/>
                  <a:pt x="86" y="457"/>
                </a:cubicBezTo>
                <a:cubicBezTo>
                  <a:pt x="116" y="449"/>
                  <a:pt x="118" y="454"/>
                  <a:pt x="92" y="445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77" name="Oval 43"/>
          <p:cNvSpPr>
            <a:spLocks noChangeArrowheads="1"/>
          </p:cNvSpPr>
          <p:nvPr/>
        </p:nvSpPr>
        <p:spPr bwMode="auto">
          <a:xfrm>
            <a:off x="4522788" y="4522788"/>
            <a:ext cx="3810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419600" y="4495800"/>
            <a:ext cx="855663" cy="153988"/>
            <a:chOff x="2377" y="2839"/>
            <a:chExt cx="539" cy="97"/>
          </a:xfrm>
        </p:grpSpPr>
        <p:sp>
          <p:nvSpPr>
            <p:cNvPr id="87079" name="Freeform 45"/>
            <p:cNvSpPr>
              <a:spLocks/>
            </p:cNvSpPr>
            <p:nvPr/>
          </p:nvSpPr>
          <p:spPr bwMode="auto">
            <a:xfrm rot="-4500000">
              <a:off x="2374" y="2842"/>
              <a:ext cx="89" cy="84"/>
            </a:xfrm>
            <a:custGeom>
              <a:avLst/>
              <a:gdLst>
                <a:gd name="T0" fmla="*/ 86 w 89"/>
                <a:gd name="T1" fmla="*/ 84 h 84"/>
                <a:gd name="T2" fmla="*/ 82 w 89"/>
                <a:gd name="T3" fmla="*/ 36 h 84"/>
                <a:gd name="T4" fmla="*/ 6 w 89"/>
                <a:gd name="T5" fmla="*/ 20 h 84"/>
                <a:gd name="T6" fmla="*/ 6 w 89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4"/>
                <a:gd name="T14" fmla="*/ 89 w 89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4">
                  <a:moveTo>
                    <a:pt x="86" y="84"/>
                  </a:moveTo>
                  <a:cubicBezTo>
                    <a:pt x="85" y="68"/>
                    <a:pt x="89" y="50"/>
                    <a:pt x="82" y="36"/>
                  </a:cubicBezTo>
                  <a:cubicBezTo>
                    <a:pt x="76" y="23"/>
                    <a:pt x="10" y="23"/>
                    <a:pt x="6" y="20"/>
                  </a:cubicBezTo>
                  <a:cubicBezTo>
                    <a:pt x="0" y="16"/>
                    <a:pt x="6" y="7"/>
                    <a:pt x="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80" name="Oval 46"/>
            <p:cNvSpPr>
              <a:spLocks noChangeArrowheads="1"/>
            </p:cNvSpPr>
            <p:nvPr/>
          </p:nvSpPr>
          <p:spPr bwMode="auto">
            <a:xfrm>
              <a:off x="2676" y="2858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81" name="Freeform 47"/>
            <p:cNvSpPr>
              <a:spLocks/>
            </p:cNvSpPr>
            <p:nvPr/>
          </p:nvSpPr>
          <p:spPr bwMode="auto">
            <a:xfrm rot="-4448851">
              <a:off x="2614" y="2850"/>
              <a:ext cx="89" cy="84"/>
            </a:xfrm>
            <a:custGeom>
              <a:avLst/>
              <a:gdLst>
                <a:gd name="T0" fmla="*/ 86 w 89"/>
                <a:gd name="T1" fmla="*/ 84 h 84"/>
                <a:gd name="T2" fmla="*/ 82 w 89"/>
                <a:gd name="T3" fmla="*/ 36 h 84"/>
                <a:gd name="T4" fmla="*/ 6 w 89"/>
                <a:gd name="T5" fmla="*/ 20 h 84"/>
                <a:gd name="T6" fmla="*/ 6 w 89"/>
                <a:gd name="T7" fmla="*/ 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4"/>
                <a:gd name="T14" fmla="*/ 89 w 89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4">
                  <a:moveTo>
                    <a:pt x="86" y="84"/>
                  </a:moveTo>
                  <a:cubicBezTo>
                    <a:pt x="85" y="68"/>
                    <a:pt x="89" y="50"/>
                    <a:pt x="82" y="36"/>
                  </a:cubicBezTo>
                  <a:cubicBezTo>
                    <a:pt x="76" y="23"/>
                    <a:pt x="10" y="23"/>
                    <a:pt x="6" y="20"/>
                  </a:cubicBezTo>
                  <a:cubicBezTo>
                    <a:pt x="0" y="16"/>
                    <a:pt x="6" y="7"/>
                    <a:pt x="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082" name="Oval 48"/>
          <p:cNvSpPr>
            <a:spLocks noChangeArrowheads="1"/>
          </p:cNvSpPr>
          <p:nvPr/>
        </p:nvSpPr>
        <p:spPr bwMode="auto">
          <a:xfrm rot="2831467">
            <a:off x="4610100" y="40005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83" name="Oval 49"/>
          <p:cNvSpPr>
            <a:spLocks noChangeArrowheads="1"/>
          </p:cNvSpPr>
          <p:nvPr/>
        </p:nvSpPr>
        <p:spPr bwMode="auto">
          <a:xfrm rot="2831467">
            <a:off x="4762500" y="41529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84" name="Oval 50"/>
          <p:cNvSpPr>
            <a:spLocks noChangeArrowheads="1"/>
          </p:cNvSpPr>
          <p:nvPr/>
        </p:nvSpPr>
        <p:spPr bwMode="auto">
          <a:xfrm rot="2831467">
            <a:off x="4686300" y="4076700"/>
            <a:ext cx="762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191000" y="3886200"/>
            <a:ext cx="381000" cy="381000"/>
            <a:chOff x="1776" y="2352"/>
            <a:chExt cx="240" cy="240"/>
          </a:xfrm>
        </p:grpSpPr>
        <p:sp>
          <p:nvSpPr>
            <p:cNvPr id="87086" name="Oval 52"/>
            <p:cNvSpPr>
              <a:spLocks noChangeArrowheads="1"/>
            </p:cNvSpPr>
            <p:nvPr/>
          </p:nvSpPr>
          <p:spPr bwMode="auto">
            <a:xfrm>
              <a:off x="1776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87" name="Oval 53"/>
            <p:cNvSpPr>
              <a:spLocks noChangeArrowheads="1"/>
            </p:cNvSpPr>
            <p:nvPr/>
          </p:nvSpPr>
          <p:spPr bwMode="auto">
            <a:xfrm>
              <a:off x="1872" y="24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88" name="Oval 54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89" name="Oval 55"/>
            <p:cNvSpPr>
              <a:spLocks noChangeArrowheads="1"/>
            </p:cNvSpPr>
            <p:nvPr/>
          </p:nvSpPr>
          <p:spPr bwMode="auto">
            <a:xfrm>
              <a:off x="1920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90" name="Oval 56"/>
            <p:cNvSpPr>
              <a:spLocks noChangeArrowheads="1"/>
            </p:cNvSpPr>
            <p:nvPr/>
          </p:nvSpPr>
          <p:spPr bwMode="auto">
            <a:xfrm>
              <a:off x="1776" y="249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091" name="Oval 57"/>
            <p:cNvSpPr>
              <a:spLocks noChangeArrowheads="1"/>
            </p:cNvSpPr>
            <p:nvPr/>
          </p:nvSpPr>
          <p:spPr bwMode="auto">
            <a:xfrm>
              <a:off x="1872" y="235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092" name="Oval 58"/>
          <p:cNvSpPr>
            <a:spLocks noChangeArrowheads="1"/>
          </p:cNvSpPr>
          <p:nvPr/>
        </p:nvSpPr>
        <p:spPr bwMode="auto">
          <a:xfrm>
            <a:off x="4495800" y="40957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93" name="Oval 59"/>
          <p:cNvSpPr>
            <a:spLocks noChangeArrowheads="1"/>
          </p:cNvSpPr>
          <p:nvPr/>
        </p:nvSpPr>
        <p:spPr bwMode="auto">
          <a:xfrm>
            <a:off x="4572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4343400" y="4343400"/>
            <a:ext cx="855663" cy="153988"/>
            <a:chOff x="2377" y="2839"/>
            <a:chExt cx="539" cy="97"/>
          </a:xfrm>
        </p:grpSpPr>
        <p:sp>
          <p:nvSpPr>
            <p:cNvPr id="87095" name="Oval 61"/>
            <p:cNvSpPr>
              <a:spLocks noChangeArrowheads="1"/>
            </p:cNvSpPr>
            <p:nvPr/>
          </p:nvSpPr>
          <p:spPr bwMode="auto">
            <a:xfrm>
              <a:off x="2442" y="2856"/>
              <a:ext cx="240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b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377" y="2839"/>
              <a:ext cx="539" cy="97"/>
              <a:chOff x="2377" y="2839"/>
              <a:chExt cx="539" cy="97"/>
            </a:xfrm>
          </p:grpSpPr>
          <p:sp>
            <p:nvSpPr>
              <p:cNvPr id="87097" name="Freeform 63"/>
              <p:cNvSpPr>
                <a:spLocks/>
              </p:cNvSpPr>
              <p:nvPr/>
            </p:nvSpPr>
            <p:spPr bwMode="auto">
              <a:xfrm rot="-4500000">
                <a:off x="2374" y="2842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098" name="Oval 64"/>
              <p:cNvSpPr>
                <a:spLocks noChangeArrowheads="1"/>
              </p:cNvSpPr>
              <p:nvPr/>
            </p:nvSpPr>
            <p:spPr bwMode="auto">
              <a:xfrm>
                <a:off x="2676" y="2858"/>
                <a:ext cx="240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099" name="Freeform 65"/>
              <p:cNvSpPr>
                <a:spLocks/>
              </p:cNvSpPr>
              <p:nvPr/>
            </p:nvSpPr>
            <p:spPr bwMode="auto">
              <a:xfrm rot="-4448851">
                <a:off x="2614" y="2850"/>
                <a:ext cx="89" cy="84"/>
              </a:xfrm>
              <a:custGeom>
                <a:avLst/>
                <a:gdLst>
                  <a:gd name="T0" fmla="*/ 86 w 89"/>
                  <a:gd name="T1" fmla="*/ 84 h 84"/>
                  <a:gd name="T2" fmla="*/ 82 w 89"/>
                  <a:gd name="T3" fmla="*/ 36 h 84"/>
                  <a:gd name="T4" fmla="*/ 6 w 89"/>
                  <a:gd name="T5" fmla="*/ 20 h 84"/>
                  <a:gd name="T6" fmla="*/ 6 w 89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84"/>
                  <a:gd name="T14" fmla="*/ 89 w 89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84">
                    <a:moveTo>
                      <a:pt x="86" y="84"/>
                    </a:moveTo>
                    <a:cubicBezTo>
                      <a:pt x="85" y="68"/>
                      <a:pt x="89" y="50"/>
                      <a:pt x="82" y="36"/>
                    </a:cubicBezTo>
                    <a:cubicBezTo>
                      <a:pt x="76" y="23"/>
                      <a:pt x="10" y="23"/>
                      <a:pt x="6" y="20"/>
                    </a:cubicBezTo>
                    <a:cubicBezTo>
                      <a:pt x="0" y="16"/>
                      <a:pt x="6" y="7"/>
                      <a:pt x="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24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7100" name="Freeform 66"/>
          <p:cNvSpPr>
            <a:spLocks/>
          </p:cNvSpPr>
          <p:nvPr/>
        </p:nvSpPr>
        <p:spPr bwMode="auto">
          <a:xfrm>
            <a:off x="4178300" y="3810000"/>
            <a:ext cx="1155700" cy="769938"/>
          </a:xfrm>
          <a:custGeom>
            <a:avLst/>
            <a:gdLst>
              <a:gd name="T0" fmla="*/ 8 w 728"/>
              <a:gd name="T1" fmla="*/ 96 h 485"/>
              <a:gd name="T2" fmla="*/ 92 w 728"/>
              <a:gd name="T3" fmla="*/ 60 h 485"/>
              <a:gd name="T4" fmla="*/ 212 w 728"/>
              <a:gd name="T5" fmla="*/ 60 h 485"/>
              <a:gd name="T6" fmla="*/ 236 w 728"/>
              <a:gd name="T7" fmla="*/ 144 h 485"/>
              <a:gd name="T8" fmla="*/ 404 w 728"/>
              <a:gd name="T9" fmla="*/ 180 h 485"/>
              <a:gd name="T10" fmla="*/ 452 w 728"/>
              <a:gd name="T11" fmla="*/ 228 h 485"/>
              <a:gd name="T12" fmla="*/ 500 w 728"/>
              <a:gd name="T13" fmla="*/ 276 h 485"/>
              <a:gd name="T14" fmla="*/ 512 w 728"/>
              <a:gd name="T15" fmla="*/ 336 h 485"/>
              <a:gd name="T16" fmla="*/ 572 w 728"/>
              <a:gd name="T17" fmla="*/ 348 h 485"/>
              <a:gd name="T18" fmla="*/ 608 w 728"/>
              <a:gd name="T19" fmla="*/ 372 h 485"/>
              <a:gd name="T20" fmla="*/ 680 w 728"/>
              <a:gd name="T21" fmla="*/ 396 h 485"/>
              <a:gd name="T22" fmla="*/ 692 w 728"/>
              <a:gd name="T23" fmla="*/ 432 h 485"/>
              <a:gd name="T24" fmla="*/ 704 w 728"/>
              <a:gd name="T25" fmla="*/ 480 h 485"/>
              <a:gd name="T26" fmla="*/ 728 w 728"/>
              <a:gd name="T27" fmla="*/ 444 h 485"/>
              <a:gd name="T28" fmla="*/ 596 w 728"/>
              <a:gd name="T29" fmla="*/ 324 h 485"/>
              <a:gd name="T30" fmla="*/ 572 w 728"/>
              <a:gd name="T31" fmla="*/ 288 h 485"/>
              <a:gd name="T32" fmla="*/ 500 w 728"/>
              <a:gd name="T33" fmla="*/ 264 h 485"/>
              <a:gd name="T34" fmla="*/ 428 w 728"/>
              <a:gd name="T35" fmla="*/ 180 h 485"/>
              <a:gd name="T36" fmla="*/ 356 w 728"/>
              <a:gd name="T37" fmla="*/ 96 h 485"/>
              <a:gd name="T38" fmla="*/ 308 w 728"/>
              <a:gd name="T39" fmla="*/ 108 h 485"/>
              <a:gd name="T40" fmla="*/ 272 w 728"/>
              <a:gd name="T41" fmla="*/ 120 h 485"/>
              <a:gd name="T42" fmla="*/ 248 w 728"/>
              <a:gd name="T43" fmla="*/ 84 h 485"/>
              <a:gd name="T44" fmla="*/ 224 w 728"/>
              <a:gd name="T45" fmla="*/ 36 h 485"/>
              <a:gd name="T46" fmla="*/ 200 w 728"/>
              <a:gd name="T47" fmla="*/ 0 h 485"/>
              <a:gd name="T48" fmla="*/ 140 w 728"/>
              <a:gd name="T49" fmla="*/ 12 h 485"/>
              <a:gd name="T50" fmla="*/ 104 w 728"/>
              <a:gd name="T51" fmla="*/ 36 h 485"/>
              <a:gd name="T52" fmla="*/ 68 w 728"/>
              <a:gd name="T53" fmla="*/ 0 h 485"/>
              <a:gd name="T54" fmla="*/ 44 w 728"/>
              <a:gd name="T55" fmla="*/ 36 h 485"/>
              <a:gd name="T56" fmla="*/ 8 w 728"/>
              <a:gd name="T57" fmla="*/ 48 h 485"/>
              <a:gd name="T58" fmla="*/ 8 w 728"/>
              <a:gd name="T59" fmla="*/ 96 h 48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8"/>
              <a:gd name="T91" fmla="*/ 0 h 485"/>
              <a:gd name="T92" fmla="*/ 728 w 728"/>
              <a:gd name="T93" fmla="*/ 485 h 48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8" h="485">
                <a:moveTo>
                  <a:pt x="8" y="96"/>
                </a:moveTo>
                <a:cubicBezTo>
                  <a:pt x="27" y="39"/>
                  <a:pt x="37" y="42"/>
                  <a:pt x="92" y="60"/>
                </a:cubicBezTo>
                <a:cubicBezTo>
                  <a:pt x="136" y="45"/>
                  <a:pt x="157" y="32"/>
                  <a:pt x="212" y="60"/>
                </a:cubicBezTo>
                <a:cubicBezTo>
                  <a:pt x="238" y="73"/>
                  <a:pt x="214" y="125"/>
                  <a:pt x="236" y="144"/>
                </a:cubicBezTo>
                <a:cubicBezTo>
                  <a:pt x="265" y="169"/>
                  <a:pt x="376" y="177"/>
                  <a:pt x="404" y="180"/>
                </a:cubicBezTo>
                <a:cubicBezTo>
                  <a:pt x="428" y="252"/>
                  <a:pt x="396" y="188"/>
                  <a:pt x="452" y="228"/>
                </a:cubicBezTo>
                <a:cubicBezTo>
                  <a:pt x="470" y="241"/>
                  <a:pt x="484" y="260"/>
                  <a:pt x="500" y="276"/>
                </a:cubicBezTo>
                <a:cubicBezTo>
                  <a:pt x="504" y="296"/>
                  <a:pt x="498" y="322"/>
                  <a:pt x="512" y="336"/>
                </a:cubicBezTo>
                <a:cubicBezTo>
                  <a:pt x="526" y="350"/>
                  <a:pt x="553" y="341"/>
                  <a:pt x="572" y="348"/>
                </a:cubicBezTo>
                <a:cubicBezTo>
                  <a:pt x="586" y="353"/>
                  <a:pt x="595" y="366"/>
                  <a:pt x="608" y="372"/>
                </a:cubicBezTo>
                <a:cubicBezTo>
                  <a:pt x="631" y="382"/>
                  <a:pt x="680" y="396"/>
                  <a:pt x="680" y="396"/>
                </a:cubicBezTo>
                <a:cubicBezTo>
                  <a:pt x="684" y="408"/>
                  <a:pt x="689" y="420"/>
                  <a:pt x="692" y="432"/>
                </a:cubicBezTo>
                <a:cubicBezTo>
                  <a:pt x="697" y="448"/>
                  <a:pt x="688" y="475"/>
                  <a:pt x="704" y="480"/>
                </a:cubicBezTo>
                <a:cubicBezTo>
                  <a:pt x="718" y="485"/>
                  <a:pt x="720" y="456"/>
                  <a:pt x="728" y="444"/>
                </a:cubicBezTo>
                <a:cubicBezTo>
                  <a:pt x="670" y="386"/>
                  <a:pt x="687" y="354"/>
                  <a:pt x="596" y="324"/>
                </a:cubicBezTo>
                <a:cubicBezTo>
                  <a:pt x="588" y="312"/>
                  <a:pt x="584" y="296"/>
                  <a:pt x="572" y="288"/>
                </a:cubicBezTo>
                <a:cubicBezTo>
                  <a:pt x="551" y="275"/>
                  <a:pt x="500" y="264"/>
                  <a:pt x="500" y="264"/>
                </a:cubicBezTo>
                <a:cubicBezTo>
                  <a:pt x="483" y="212"/>
                  <a:pt x="482" y="198"/>
                  <a:pt x="428" y="180"/>
                </a:cubicBezTo>
                <a:cubicBezTo>
                  <a:pt x="394" y="129"/>
                  <a:pt x="414" y="115"/>
                  <a:pt x="356" y="96"/>
                </a:cubicBezTo>
                <a:cubicBezTo>
                  <a:pt x="340" y="100"/>
                  <a:pt x="324" y="103"/>
                  <a:pt x="308" y="108"/>
                </a:cubicBezTo>
                <a:cubicBezTo>
                  <a:pt x="296" y="111"/>
                  <a:pt x="284" y="125"/>
                  <a:pt x="272" y="120"/>
                </a:cubicBezTo>
                <a:cubicBezTo>
                  <a:pt x="259" y="115"/>
                  <a:pt x="256" y="96"/>
                  <a:pt x="248" y="84"/>
                </a:cubicBezTo>
                <a:cubicBezTo>
                  <a:pt x="270" y="18"/>
                  <a:pt x="266" y="70"/>
                  <a:pt x="224" y="36"/>
                </a:cubicBezTo>
                <a:cubicBezTo>
                  <a:pt x="213" y="27"/>
                  <a:pt x="208" y="12"/>
                  <a:pt x="200" y="0"/>
                </a:cubicBezTo>
                <a:cubicBezTo>
                  <a:pt x="180" y="4"/>
                  <a:pt x="159" y="5"/>
                  <a:pt x="140" y="12"/>
                </a:cubicBezTo>
                <a:cubicBezTo>
                  <a:pt x="126" y="17"/>
                  <a:pt x="118" y="38"/>
                  <a:pt x="104" y="36"/>
                </a:cubicBezTo>
                <a:cubicBezTo>
                  <a:pt x="87" y="33"/>
                  <a:pt x="80" y="12"/>
                  <a:pt x="68" y="0"/>
                </a:cubicBezTo>
                <a:cubicBezTo>
                  <a:pt x="60" y="12"/>
                  <a:pt x="55" y="27"/>
                  <a:pt x="44" y="36"/>
                </a:cubicBezTo>
                <a:cubicBezTo>
                  <a:pt x="34" y="44"/>
                  <a:pt x="15" y="37"/>
                  <a:pt x="8" y="48"/>
                </a:cubicBezTo>
                <a:cubicBezTo>
                  <a:pt x="0" y="62"/>
                  <a:pt x="8" y="80"/>
                  <a:pt x="8" y="96"/>
                </a:cubicBez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01" name="Line 67"/>
          <p:cNvSpPr>
            <a:spLocks noChangeShapeType="1"/>
          </p:cNvSpPr>
          <p:nvPr/>
        </p:nvSpPr>
        <p:spPr bwMode="auto">
          <a:xfrm flipV="1">
            <a:off x="4095750" y="3657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7102" name="Text Box 68"/>
          <p:cNvSpPr txBox="1">
            <a:spLocks noChangeArrowheads="1"/>
          </p:cNvSpPr>
          <p:nvPr/>
        </p:nvSpPr>
        <p:spPr bwMode="auto">
          <a:xfrm>
            <a:off x="3924300" y="3352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0">
                <a:latin typeface="Times New Roman" pitchFamily="18" charset="0"/>
                <a:cs typeface="Times New Roman" pitchFamily="18" charset="0"/>
              </a:rPr>
              <a:t>PEC</a:t>
            </a:r>
          </a:p>
        </p:txBody>
      </p:sp>
      <p:sp>
        <p:nvSpPr>
          <p:cNvPr id="87103" name="Oval 72"/>
          <p:cNvSpPr>
            <a:spLocks noChangeArrowheads="1"/>
          </p:cNvSpPr>
          <p:nvPr/>
        </p:nvSpPr>
        <p:spPr bwMode="auto">
          <a:xfrm rot="-619031">
            <a:off x="5045075" y="4030663"/>
            <a:ext cx="3810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04" name="Freeform 73"/>
          <p:cNvSpPr>
            <a:spLocks/>
          </p:cNvSpPr>
          <p:nvPr/>
        </p:nvSpPr>
        <p:spPr bwMode="auto">
          <a:xfrm rot="-5113162">
            <a:off x="4949031" y="4118769"/>
            <a:ext cx="141288" cy="133350"/>
          </a:xfrm>
          <a:custGeom>
            <a:avLst/>
            <a:gdLst>
              <a:gd name="T0" fmla="*/ 86 w 89"/>
              <a:gd name="T1" fmla="*/ 84 h 84"/>
              <a:gd name="T2" fmla="*/ 82 w 89"/>
              <a:gd name="T3" fmla="*/ 36 h 84"/>
              <a:gd name="T4" fmla="*/ 6 w 89"/>
              <a:gd name="T5" fmla="*/ 20 h 84"/>
              <a:gd name="T6" fmla="*/ 6 w 89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84"/>
              <a:gd name="T14" fmla="*/ 89 w 89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84">
                <a:moveTo>
                  <a:pt x="86" y="84"/>
                </a:moveTo>
                <a:cubicBezTo>
                  <a:pt x="85" y="68"/>
                  <a:pt x="89" y="50"/>
                  <a:pt x="82" y="36"/>
                </a:cubicBezTo>
                <a:cubicBezTo>
                  <a:pt x="76" y="23"/>
                  <a:pt x="10" y="23"/>
                  <a:pt x="6" y="20"/>
                </a:cubicBezTo>
                <a:cubicBezTo>
                  <a:pt x="0" y="16"/>
                  <a:pt x="6" y="7"/>
                  <a:pt x="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05" name="Oval 74"/>
          <p:cNvSpPr>
            <a:spLocks noChangeArrowheads="1"/>
          </p:cNvSpPr>
          <p:nvPr/>
        </p:nvSpPr>
        <p:spPr bwMode="auto">
          <a:xfrm rot="-613163">
            <a:off x="5421313" y="3797300"/>
            <a:ext cx="381000" cy="76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106" name="Freeform 75"/>
          <p:cNvSpPr>
            <a:spLocks/>
          </p:cNvSpPr>
          <p:nvPr/>
        </p:nvSpPr>
        <p:spPr bwMode="auto">
          <a:xfrm rot="-5062015">
            <a:off x="5330031" y="3821907"/>
            <a:ext cx="141287" cy="133350"/>
          </a:xfrm>
          <a:custGeom>
            <a:avLst/>
            <a:gdLst>
              <a:gd name="T0" fmla="*/ 86 w 89"/>
              <a:gd name="T1" fmla="*/ 84 h 84"/>
              <a:gd name="T2" fmla="*/ 82 w 89"/>
              <a:gd name="T3" fmla="*/ 36 h 84"/>
              <a:gd name="T4" fmla="*/ 6 w 89"/>
              <a:gd name="T5" fmla="*/ 20 h 84"/>
              <a:gd name="T6" fmla="*/ 6 w 89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89"/>
              <a:gd name="T13" fmla="*/ 0 h 84"/>
              <a:gd name="T14" fmla="*/ 89 w 89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" h="84">
                <a:moveTo>
                  <a:pt x="86" y="84"/>
                </a:moveTo>
                <a:cubicBezTo>
                  <a:pt x="85" y="68"/>
                  <a:pt x="89" y="50"/>
                  <a:pt x="82" y="36"/>
                </a:cubicBezTo>
                <a:cubicBezTo>
                  <a:pt x="76" y="23"/>
                  <a:pt x="10" y="23"/>
                  <a:pt x="6" y="20"/>
                </a:cubicBezTo>
                <a:cubicBezTo>
                  <a:pt x="0" y="16"/>
                  <a:pt x="6" y="7"/>
                  <a:pt x="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41300" y="1989138"/>
            <a:ext cx="38989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Colonização/ Aderência</a:t>
            </a:r>
            <a:endParaRPr lang="pt-BR" sz="2400">
              <a:cs typeface="Times New Roman" pitchFamily="18" charset="0"/>
            </a:endParaRPr>
          </a:p>
        </p:txBody>
      </p:sp>
      <p:sp>
        <p:nvSpPr>
          <p:cNvPr id="87108" name="Line 68"/>
          <p:cNvSpPr>
            <a:spLocks noChangeShapeType="1"/>
          </p:cNvSpPr>
          <p:nvPr/>
        </p:nvSpPr>
        <p:spPr bwMode="auto">
          <a:xfrm flipV="1">
            <a:off x="0" y="1412875"/>
            <a:ext cx="5724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7109" name="Rectangle 69"/>
          <p:cNvSpPr>
            <a:spLocks noChangeArrowheads="1"/>
          </p:cNvSpPr>
          <p:nvPr/>
        </p:nvSpPr>
        <p:spPr bwMode="auto">
          <a:xfrm>
            <a:off x="150813" y="333375"/>
            <a:ext cx="551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4000"/>
              <a:t>Formação do Biofilme</a:t>
            </a:r>
            <a:endParaRPr lang="en-US" sz="4000"/>
          </a:p>
        </p:txBody>
      </p:sp>
      <p:pic>
        <p:nvPicPr>
          <p:cNvPr id="87110" name="Picture 70" descr="art-u4166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5441950"/>
            <a:ext cx="2376487" cy="130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2"/>
          <p:cNvSpPr>
            <a:spLocks noChangeShapeType="1"/>
          </p:cNvSpPr>
          <p:nvPr/>
        </p:nvSpPr>
        <p:spPr bwMode="auto">
          <a:xfrm flipV="1">
            <a:off x="0" y="1412875"/>
            <a:ext cx="5724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150813" y="620713"/>
            <a:ext cx="59233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tx2"/>
                </a:solidFill>
                <a:latin typeface="+mj-lt"/>
              </a:rPr>
              <a:t>Solução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salina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x 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heparina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5496" y="1825625"/>
            <a:ext cx="914399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0" dirty="0">
                <a:latin typeface="Comic Sans MS" pitchFamily="66" charset="0"/>
              </a:rPr>
              <a:t> </a:t>
            </a:r>
            <a:r>
              <a:rPr lang="en-US" sz="3200" b="0" dirty="0" err="1">
                <a:latin typeface="+mn-lt"/>
              </a:rPr>
              <a:t>Não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houve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diferença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 smtClean="0">
                <a:latin typeface="+mn-lt"/>
              </a:rPr>
              <a:t>significante</a:t>
            </a:r>
            <a:r>
              <a:rPr lang="en-US" sz="3200" b="0" dirty="0" smtClean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para</a:t>
            </a:r>
            <a:r>
              <a:rPr lang="en-US" sz="3200" b="0" dirty="0">
                <a:latin typeface="+mn-lt"/>
              </a:rPr>
              <a:t> o </a:t>
            </a:r>
            <a:r>
              <a:rPr lang="en-US" sz="3200" b="0" dirty="0" err="1">
                <a:latin typeface="+mn-lt"/>
              </a:rPr>
              <a:t>uso</a:t>
            </a:r>
            <a:r>
              <a:rPr lang="en-US" sz="3200" b="0" dirty="0">
                <a:latin typeface="+mn-lt"/>
              </a:rPr>
              <a:t> de </a:t>
            </a:r>
          </a:p>
          <a:p>
            <a:r>
              <a:rPr lang="en-US" sz="3200" b="0" dirty="0">
                <a:latin typeface="+mn-lt"/>
              </a:rPr>
              <a:t>  </a:t>
            </a:r>
            <a:r>
              <a:rPr lang="en-US" sz="3200" b="0" dirty="0" err="1">
                <a:latin typeface="+mn-lt"/>
              </a:rPr>
              <a:t>heparina</a:t>
            </a:r>
            <a:r>
              <a:rPr lang="en-US" sz="3200" b="0" dirty="0">
                <a:latin typeface="+mn-lt"/>
              </a:rPr>
              <a:t> (1/10U) x sol. </a:t>
            </a:r>
            <a:r>
              <a:rPr lang="en-US" sz="3200" b="0" dirty="0" smtClean="0">
                <a:latin typeface="+mn-lt"/>
              </a:rPr>
              <a:t>Salina</a:t>
            </a:r>
          </a:p>
          <a:p>
            <a:endParaRPr lang="en-US" sz="3200" b="0" dirty="0">
              <a:latin typeface="+mn-lt"/>
            </a:endParaRPr>
          </a:p>
          <a:p>
            <a:r>
              <a:rPr lang="en-US" sz="3200" b="0" dirty="0" smtClean="0">
                <a:latin typeface="+mn-lt"/>
              </a:rPr>
              <a:t> </a:t>
            </a:r>
            <a:r>
              <a:rPr lang="en-US" sz="3200" b="0" dirty="0">
                <a:latin typeface="+mn-lt"/>
              </a:rPr>
              <a:t>O </a:t>
            </a:r>
            <a:r>
              <a:rPr lang="en-US" sz="3200" b="0" dirty="0" err="1">
                <a:latin typeface="+mn-lt"/>
              </a:rPr>
              <a:t>custo</a:t>
            </a:r>
            <a:r>
              <a:rPr lang="en-US" sz="3200" b="0" dirty="0">
                <a:latin typeface="+mn-lt"/>
              </a:rPr>
              <a:t> de </a:t>
            </a:r>
            <a:r>
              <a:rPr lang="en-US" sz="3200" b="0" dirty="0" err="1">
                <a:latin typeface="+mn-lt"/>
              </a:rPr>
              <a:t>heparina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é</a:t>
            </a:r>
            <a:r>
              <a:rPr lang="en-US" sz="3200" b="0" dirty="0" smtClean="0">
                <a:latin typeface="+mn-lt"/>
              </a:rPr>
              <a:t> </a:t>
            </a:r>
            <a:r>
              <a:rPr lang="en-US" sz="3200" b="0" dirty="0">
                <a:latin typeface="+mn-lt"/>
              </a:rPr>
              <a:t>alto x sol. </a:t>
            </a:r>
            <a:r>
              <a:rPr lang="en-US" sz="3200" b="0" dirty="0" smtClean="0">
                <a:latin typeface="+mn-lt"/>
              </a:rPr>
              <a:t>Salina</a:t>
            </a:r>
          </a:p>
          <a:p>
            <a:endParaRPr lang="en-US" sz="3200" b="0" dirty="0">
              <a:latin typeface="+mn-lt"/>
            </a:endParaRPr>
          </a:p>
          <a:p>
            <a:r>
              <a:rPr lang="en-US" sz="3200" b="0" dirty="0" smtClean="0">
                <a:latin typeface="+mn-lt"/>
              </a:rPr>
              <a:t> O </a:t>
            </a:r>
            <a:r>
              <a:rPr lang="en-US" sz="3200" b="0" dirty="0">
                <a:latin typeface="+mn-lt"/>
              </a:rPr>
              <a:t>tempo da </a:t>
            </a:r>
            <a:r>
              <a:rPr lang="en-US" sz="3200" b="0" dirty="0" err="1" smtClean="0">
                <a:latin typeface="+mn-lt"/>
              </a:rPr>
              <a:t>enfermagem</a:t>
            </a:r>
            <a:r>
              <a:rPr lang="en-US" sz="3200" b="0" dirty="0" smtClean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dispensado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para</a:t>
            </a:r>
            <a:r>
              <a:rPr lang="en-US" sz="3200" b="0" dirty="0">
                <a:latin typeface="+mn-lt"/>
              </a:rPr>
              <a:t> o </a:t>
            </a:r>
            <a:r>
              <a:rPr lang="en-US" sz="3200" b="0" dirty="0" err="1">
                <a:latin typeface="+mn-lt"/>
              </a:rPr>
              <a:t>preparo</a:t>
            </a:r>
            <a:r>
              <a:rPr lang="en-US" sz="3200" b="0" dirty="0">
                <a:latin typeface="+mn-lt"/>
              </a:rPr>
              <a:t> da </a:t>
            </a:r>
            <a:r>
              <a:rPr lang="en-US" sz="3200" b="0" dirty="0" err="1">
                <a:latin typeface="+mn-lt"/>
              </a:rPr>
              <a:t>solução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smtClean="0">
                <a:latin typeface="+mn-lt"/>
              </a:rPr>
              <a:t>de </a:t>
            </a:r>
            <a:r>
              <a:rPr lang="en-US" sz="3200" b="0" dirty="0" err="1">
                <a:latin typeface="+mn-lt"/>
              </a:rPr>
              <a:t>heparina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poderia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ser</a:t>
            </a:r>
            <a:r>
              <a:rPr lang="en-US" sz="3200" b="0" dirty="0">
                <a:latin typeface="+mn-lt"/>
              </a:rPr>
              <a:t> </a:t>
            </a:r>
            <a:r>
              <a:rPr lang="en-US" sz="3200" b="0" dirty="0" err="1">
                <a:latin typeface="+mn-lt"/>
              </a:rPr>
              <a:t>direcionado</a:t>
            </a:r>
            <a:r>
              <a:rPr lang="en-US" sz="3200" b="0" dirty="0">
                <a:latin typeface="+mn-lt"/>
              </a:rPr>
              <a:t> a outros </a:t>
            </a:r>
            <a:r>
              <a:rPr lang="en-US" sz="3200" b="0" dirty="0" err="1">
                <a:latin typeface="+mn-lt"/>
              </a:rPr>
              <a:t>cuidados</a:t>
            </a:r>
            <a:r>
              <a:rPr lang="en-US" sz="3200" b="0" dirty="0">
                <a:latin typeface="+mn-lt"/>
              </a:rPr>
              <a:t> 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88913"/>
            <a:ext cx="5073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24936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MIGRAÇÃO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Deslocamento do cateter por perda de uma ou mais suturas acarretando dificuldade em acessar o reservatório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639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EXTERIORIZAÇÃO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828" y="1981200"/>
            <a:ext cx="63303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62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EXTRAVASAMENTO</a:t>
            </a:r>
            <a:endParaRPr lang="pt-BR" dirty="0"/>
          </a:p>
        </p:txBody>
      </p:sp>
      <p:pic>
        <p:nvPicPr>
          <p:cNvPr id="216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170" y="2178397"/>
            <a:ext cx="1365504" cy="10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6010"/>
            <a:ext cx="13652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94121"/>
            <a:ext cx="1365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6463"/>
            <a:ext cx="1365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424" y="3610585"/>
            <a:ext cx="13652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36096" y="3610585"/>
            <a:ext cx="3707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Escolha da agulha</a:t>
            </a:r>
          </a:p>
          <a:p>
            <a:r>
              <a:rPr lang="pt-BR" sz="3200" dirty="0" smtClean="0"/>
              <a:t>Registros</a:t>
            </a:r>
          </a:p>
          <a:p>
            <a:r>
              <a:rPr lang="pt-BR" sz="3200" dirty="0" smtClean="0"/>
              <a:t>Orientações</a:t>
            </a:r>
          </a:p>
          <a:p>
            <a:r>
              <a:rPr lang="pt-BR" sz="3200" dirty="0" smtClean="0"/>
              <a:t>Treinamento da equipe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4371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504262" y="2636912"/>
            <a:ext cx="5092074" cy="1976438"/>
            <a:chOff x="2508" y="22768"/>
            <a:chExt cx="81371" cy="37445"/>
          </a:xfrm>
        </p:grpSpPr>
        <p:sp>
          <p:nvSpPr>
            <p:cNvPr id="4" name="Retângulo 24"/>
            <p:cNvSpPr>
              <a:spLocks noChangeArrowheads="1"/>
            </p:cNvSpPr>
            <p:nvPr/>
          </p:nvSpPr>
          <p:spPr bwMode="auto">
            <a:xfrm>
              <a:off x="65882" y="26369"/>
              <a:ext cx="8641" cy="43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Cilindro 23"/>
            <p:cNvSpPr>
              <a:spLocks noChangeArrowheads="1"/>
            </p:cNvSpPr>
            <p:nvPr/>
          </p:nvSpPr>
          <p:spPr bwMode="auto">
            <a:xfrm rot="-5400000">
              <a:off x="49320" y="15567"/>
              <a:ext cx="9361" cy="26643"/>
            </a:xfrm>
            <a:prstGeom prst="can">
              <a:avLst>
                <a:gd name="adj" fmla="val 24996"/>
              </a:avLst>
            </a:prstGeom>
            <a:solidFill>
              <a:srgbClr val="C6D9F1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tângulo de cantos arredondados 6"/>
            <p:cNvSpPr>
              <a:spLocks noChangeArrowheads="1"/>
            </p:cNvSpPr>
            <p:nvPr/>
          </p:nvSpPr>
          <p:spPr bwMode="auto">
            <a:xfrm>
              <a:off x="34925" y="47974"/>
              <a:ext cx="10795" cy="2873"/>
            </a:xfrm>
            <a:prstGeom prst="roundRect">
              <a:avLst>
                <a:gd name="adj" fmla="val 16667"/>
              </a:avLst>
            </a:prstGeom>
            <a:solidFill>
              <a:srgbClr val="5A5A5A"/>
            </a:solidFill>
            <a:ln w="25400">
              <a:solidFill>
                <a:srgbClr val="5A5A5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rapezóide 5"/>
            <p:cNvSpPr>
              <a:spLocks/>
            </p:cNvSpPr>
            <p:nvPr/>
          </p:nvSpPr>
          <p:spPr bwMode="auto">
            <a:xfrm flipV="1">
              <a:off x="12588" y="40050"/>
              <a:ext cx="25924" cy="16560"/>
            </a:xfrm>
            <a:custGeom>
              <a:avLst/>
              <a:gdLst>
                <a:gd name="T0" fmla="*/ 0 w 2592387"/>
                <a:gd name="T1" fmla="*/ 1655961 h 1655961"/>
                <a:gd name="T2" fmla="*/ 413990 w 2592387"/>
                <a:gd name="T3" fmla="*/ 0 h 1655961"/>
                <a:gd name="T4" fmla="*/ 2178397 w 2592387"/>
                <a:gd name="T5" fmla="*/ 0 h 1655961"/>
                <a:gd name="T6" fmla="*/ 2592387 w 2592387"/>
                <a:gd name="T7" fmla="*/ 1655961 h 1655961"/>
                <a:gd name="T8" fmla="*/ 0 w 2592387"/>
                <a:gd name="T9" fmla="*/ 1655961 h 1655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2387"/>
                <a:gd name="T16" fmla="*/ 0 h 1655961"/>
                <a:gd name="T17" fmla="*/ 2592387 w 2592387"/>
                <a:gd name="T18" fmla="*/ 1655961 h 1655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2387" h="1655961">
                  <a:moveTo>
                    <a:pt x="0" y="1655961"/>
                  </a:moveTo>
                  <a:lnTo>
                    <a:pt x="413990" y="0"/>
                  </a:lnTo>
                  <a:lnTo>
                    <a:pt x="2178397" y="0"/>
                  </a:lnTo>
                  <a:lnTo>
                    <a:pt x="2592387" y="1655961"/>
                  </a:lnTo>
                  <a:lnTo>
                    <a:pt x="0" y="1655961"/>
                  </a:lnTo>
                  <a:close/>
                </a:path>
              </a:pathLst>
            </a:custGeom>
            <a:solidFill>
              <a:srgbClr val="D8D8D8"/>
            </a:solidFill>
            <a:ln w="25400">
              <a:solidFill>
                <a:srgbClr val="7F7F7F"/>
              </a:solidFill>
              <a:miter lim="800000"/>
              <a:headEnd/>
              <a:tailEnd/>
            </a:ln>
          </p:spPr>
          <p:txBody>
            <a:bodyPr rot="10800000"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tângulo 7"/>
            <p:cNvSpPr>
              <a:spLocks noChangeArrowheads="1"/>
            </p:cNvSpPr>
            <p:nvPr/>
          </p:nvSpPr>
          <p:spPr bwMode="auto">
            <a:xfrm>
              <a:off x="45720" y="48688"/>
              <a:ext cx="20875" cy="144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onector reto 9"/>
            <p:cNvSpPr>
              <a:spLocks noChangeShapeType="1"/>
            </p:cNvSpPr>
            <p:nvPr/>
          </p:nvSpPr>
          <p:spPr bwMode="auto">
            <a:xfrm>
              <a:off x="3238" y="37163"/>
              <a:ext cx="49689" cy="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tângulo de cantos arredondados 10"/>
            <p:cNvSpPr>
              <a:spLocks noChangeArrowheads="1"/>
            </p:cNvSpPr>
            <p:nvPr/>
          </p:nvSpPr>
          <p:spPr bwMode="auto">
            <a:xfrm>
              <a:off x="2508" y="57324"/>
              <a:ext cx="53292" cy="2889"/>
            </a:xfrm>
            <a:prstGeom prst="roundRect">
              <a:avLst>
                <a:gd name="adj" fmla="val 16667"/>
              </a:avLst>
            </a:prstGeom>
            <a:solidFill>
              <a:srgbClr val="E5B8B7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Conector reto 12"/>
            <p:cNvSpPr>
              <a:spLocks noChangeShapeType="1"/>
            </p:cNvSpPr>
            <p:nvPr/>
          </p:nvSpPr>
          <p:spPr bwMode="auto">
            <a:xfrm>
              <a:off x="24837" y="28529"/>
              <a:ext cx="0" cy="11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Conector reto 14"/>
            <p:cNvSpPr>
              <a:spLocks noChangeShapeType="1"/>
            </p:cNvSpPr>
            <p:nvPr/>
          </p:nvSpPr>
          <p:spPr bwMode="auto">
            <a:xfrm>
              <a:off x="24837" y="28529"/>
              <a:ext cx="129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Elipse 20"/>
            <p:cNvSpPr>
              <a:spLocks noChangeArrowheads="1"/>
            </p:cNvSpPr>
            <p:nvPr/>
          </p:nvSpPr>
          <p:spPr bwMode="auto">
            <a:xfrm>
              <a:off x="16922" y="53006"/>
              <a:ext cx="16558" cy="2889"/>
            </a:xfrm>
            <a:prstGeom prst="ellipse">
              <a:avLst/>
            </a:prstGeom>
            <a:solidFill>
              <a:srgbClr val="C4BC96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Conector reto 22"/>
            <p:cNvSpPr>
              <a:spLocks noChangeShapeType="1"/>
            </p:cNvSpPr>
            <p:nvPr/>
          </p:nvSpPr>
          <p:spPr bwMode="auto">
            <a:xfrm flipV="1">
              <a:off x="27717" y="53736"/>
              <a:ext cx="36005" cy="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CaixaDeTexto 23"/>
            <p:cNvSpPr txBox="1">
              <a:spLocks noChangeArrowheads="1"/>
            </p:cNvSpPr>
            <p:nvPr/>
          </p:nvSpPr>
          <p:spPr bwMode="auto">
            <a:xfrm>
              <a:off x="61559" y="50133"/>
              <a:ext cx="22320" cy="8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zh-CN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Silicone do Reservatório</a:t>
              </a:r>
              <a:endParaRPr kumimoji="0" lang="pt-B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rapezóide 21"/>
            <p:cNvSpPr>
              <a:spLocks/>
            </p:cNvSpPr>
            <p:nvPr/>
          </p:nvSpPr>
          <p:spPr bwMode="auto">
            <a:xfrm rot="-5400000">
              <a:off x="34919" y="24928"/>
              <a:ext cx="5760" cy="7201"/>
            </a:xfrm>
            <a:custGeom>
              <a:avLst/>
              <a:gdLst>
                <a:gd name="T0" fmla="*/ 0 w 576064"/>
                <a:gd name="T1" fmla="*/ 720080 h 720080"/>
                <a:gd name="T2" fmla="*/ 144016 w 576064"/>
                <a:gd name="T3" fmla="*/ 0 h 720080"/>
                <a:gd name="T4" fmla="*/ 432048 w 576064"/>
                <a:gd name="T5" fmla="*/ 0 h 720080"/>
                <a:gd name="T6" fmla="*/ 576064 w 576064"/>
                <a:gd name="T7" fmla="*/ 720080 h 720080"/>
                <a:gd name="T8" fmla="*/ 0 w 576064"/>
                <a:gd name="T9" fmla="*/ 720080 h 7200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064"/>
                <a:gd name="T16" fmla="*/ 0 h 720080"/>
                <a:gd name="T17" fmla="*/ 576064 w 576064"/>
                <a:gd name="T18" fmla="*/ 720080 h 7200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064" h="720080">
                  <a:moveTo>
                    <a:pt x="0" y="720080"/>
                  </a:moveTo>
                  <a:lnTo>
                    <a:pt x="144016" y="0"/>
                  </a:lnTo>
                  <a:lnTo>
                    <a:pt x="432048" y="0"/>
                  </a:lnTo>
                  <a:lnTo>
                    <a:pt x="576064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rgbClr val="C6D9F1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Elipse 25"/>
            <p:cNvSpPr>
              <a:spLocks noChangeArrowheads="1"/>
            </p:cNvSpPr>
            <p:nvPr/>
          </p:nvSpPr>
          <p:spPr bwMode="auto">
            <a:xfrm>
              <a:off x="74523" y="22768"/>
              <a:ext cx="457" cy="10801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onector reto 27"/>
            <p:cNvSpPr>
              <a:spLocks noChangeShapeType="1"/>
            </p:cNvSpPr>
            <p:nvPr/>
          </p:nvSpPr>
          <p:spPr bwMode="auto">
            <a:xfrm>
              <a:off x="45720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Conector reto 28"/>
            <p:cNvSpPr>
              <a:spLocks noChangeShapeType="1"/>
            </p:cNvSpPr>
            <p:nvPr/>
          </p:nvSpPr>
          <p:spPr bwMode="auto">
            <a:xfrm>
              <a:off x="47160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Conector reto 29"/>
            <p:cNvSpPr>
              <a:spLocks noChangeShapeType="1"/>
            </p:cNvSpPr>
            <p:nvPr/>
          </p:nvSpPr>
          <p:spPr bwMode="auto">
            <a:xfrm>
              <a:off x="48600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Conector reto 30"/>
            <p:cNvSpPr>
              <a:spLocks noChangeShapeType="1"/>
            </p:cNvSpPr>
            <p:nvPr/>
          </p:nvSpPr>
          <p:spPr bwMode="auto">
            <a:xfrm>
              <a:off x="50040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Conector reto 31"/>
            <p:cNvSpPr>
              <a:spLocks noChangeShapeType="1"/>
            </p:cNvSpPr>
            <p:nvPr/>
          </p:nvSpPr>
          <p:spPr bwMode="auto">
            <a:xfrm>
              <a:off x="51480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Conector reto 32"/>
            <p:cNvSpPr>
              <a:spLocks noChangeShapeType="1"/>
            </p:cNvSpPr>
            <p:nvPr/>
          </p:nvSpPr>
          <p:spPr bwMode="auto">
            <a:xfrm>
              <a:off x="52920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Conector reto 33"/>
            <p:cNvSpPr>
              <a:spLocks noChangeShapeType="1"/>
            </p:cNvSpPr>
            <p:nvPr/>
          </p:nvSpPr>
          <p:spPr bwMode="auto">
            <a:xfrm>
              <a:off x="54360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Conector reto 34"/>
            <p:cNvSpPr>
              <a:spLocks noChangeShapeType="1"/>
            </p:cNvSpPr>
            <p:nvPr/>
          </p:nvSpPr>
          <p:spPr bwMode="auto">
            <a:xfrm>
              <a:off x="55801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Conector reto 35"/>
            <p:cNvSpPr>
              <a:spLocks noChangeShapeType="1"/>
            </p:cNvSpPr>
            <p:nvPr/>
          </p:nvSpPr>
          <p:spPr bwMode="auto">
            <a:xfrm>
              <a:off x="57241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Conector reto 36"/>
            <p:cNvSpPr>
              <a:spLocks noChangeShapeType="1"/>
            </p:cNvSpPr>
            <p:nvPr/>
          </p:nvSpPr>
          <p:spPr bwMode="auto">
            <a:xfrm>
              <a:off x="58681" y="24208"/>
              <a:ext cx="0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8" name="Título 1"/>
          <p:cNvSpPr txBox="1">
            <a:spLocks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pt-BR" smtClean="0"/>
              <a:t>ROTAÇÃO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654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6" descr="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62304" cy="554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RUPTURA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cateter fissura ou se separa completamente, geralmente quando ocorre é devido a pressão que é realizada durante </a:t>
            </a:r>
            <a:r>
              <a:rPr lang="pt-BR" smtClean="0"/>
              <a:t>o Flushing</a:t>
            </a:r>
            <a:endParaRPr lang="pt-BR" dirty="0" smtClean="0"/>
          </a:p>
          <a:p>
            <a:r>
              <a:rPr lang="pt-BR" dirty="0" smtClean="0"/>
              <a:t>Atentar para o tamanho da seringa</a:t>
            </a:r>
          </a:p>
          <a:p>
            <a:r>
              <a:rPr lang="pt-BR" dirty="0" smtClean="0"/>
              <a:t>(10 a 20ml)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150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  O PROCEDIMENTO PASSO A PASSO</a:t>
            </a:r>
          </a:p>
          <a:p>
            <a:endParaRPr lang="pt-BR" sz="3200" dirty="0" smtClean="0"/>
          </a:p>
          <a:p>
            <a:r>
              <a:rPr lang="pt-BR" sz="3200" dirty="0" smtClean="0"/>
              <a:t>Orientações ao paciente</a:t>
            </a:r>
          </a:p>
          <a:p>
            <a:r>
              <a:rPr lang="pt-BR" sz="3200" dirty="0" smtClean="0"/>
              <a:t>Posicionamento do paciente</a:t>
            </a:r>
          </a:p>
          <a:p>
            <a:r>
              <a:rPr lang="pt-BR" sz="3200" dirty="0" err="1" smtClean="0"/>
              <a:t>Paramentação-Kit</a:t>
            </a:r>
            <a:r>
              <a:rPr lang="pt-BR" sz="3200" dirty="0" smtClean="0"/>
              <a:t> próprio</a:t>
            </a:r>
          </a:p>
          <a:p>
            <a:r>
              <a:rPr lang="pt-BR" sz="3200" dirty="0" smtClean="0"/>
              <a:t>LAVAGEM DE MÃOS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200" dirty="0" smtClean="0"/>
          </a:p>
          <a:p>
            <a:r>
              <a:rPr lang="pt-BR" sz="3200" dirty="0" smtClean="0"/>
              <a:t>PREPARO DO MATERIAL ESTÉRIL</a:t>
            </a:r>
            <a:endParaRPr lang="pt-BR" sz="3200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76" y="2780928"/>
            <a:ext cx="2781820" cy="18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2669311" cy="18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ANTISSEPSIA DO LOCAL COM CLOREXIDINE</a:t>
            </a:r>
            <a:endParaRPr lang="pt-BR" sz="3200" dirty="0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24944"/>
            <a:ext cx="5689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PALPAÇÃO                       PUNÇÃO</a:t>
            </a:r>
            <a:endParaRPr lang="pt-BR" sz="3200" dirty="0"/>
          </a:p>
        </p:txBody>
      </p:sp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203848" cy="354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5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24944"/>
            <a:ext cx="30243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5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24944"/>
            <a:ext cx="25557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REFLUXO                       SALINIZAÇÃO EM     </a:t>
            </a:r>
          </a:p>
          <a:p>
            <a:r>
              <a:rPr lang="pt-BR" sz="3200" dirty="0" smtClean="0"/>
              <a:t>                                     FLUSHING</a:t>
            </a:r>
            <a:endParaRPr lang="pt-BR" sz="32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60851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4283968" cy="36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83671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RETIRADA</a:t>
            </a:r>
            <a:endParaRPr lang="pt-BR" sz="3200" dirty="0"/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90800"/>
            <a:ext cx="424847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90800"/>
            <a:ext cx="413995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45319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TAXA DE INFECÇÃO DE CATETER</a:t>
            </a:r>
          </a:p>
          <a:p>
            <a:r>
              <a:rPr lang="pt-BR" sz="3200" dirty="0" smtClean="0"/>
              <a:t>100 a cada 1000 dias</a:t>
            </a:r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493" y="1780325"/>
            <a:ext cx="8229600" cy="1371600"/>
          </a:xfrm>
        </p:spPr>
        <p:txBody>
          <a:bodyPr/>
          <a:lstStyle/>
          <a:p>
            <a:r>
              <a:rPr lang="pt-BR" dirty="0" smtClean="0"/>
              <a:t>INDICADORES</a:t>
            </a:r>
            <a:br>
              <a:rPr lang="pt-BR" dirty="0" smtClean="0"/>
            </a:br>
            <a:r>
              <a:rPr lang="pt-BR" dirty="0" smtClean="0"/>
              <a:t>Taxa de </a:t>
            </a:r>
            <a:r>
              <a:rPr lang="pt-BR" dirty="0" smtClean="0"/>
              <a:t>Extravasamento</a:t>
            </a:r>
            <a:br>
              <a:rPr lang="pt-BR" dirty="0" smtClean="0"/>
            </a:br>
            <a:r>
              <a:rPr lang="pt-BR" dirty="0" smtClean="0"/>
              <a:t>Manter menos de 2% por produção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650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41277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Centralenfermagemoncologia</a:t>
            </a:r>
            <a:r>
              <a:rPr lang="pt-BR" sz="3200" dirty="0" smtClean="0"/>
              <a:t>.webnode.com</a:t>
            </a:r>
          </a:p>
          <a:p>
            <a:endParaRPr lang="pt-BR" sz="3200" dirty="0" smtClean="0"/>
          </a:p>
          <a:p>
            <a:r>
              <a:rPr lang="pt-BR" sz="3200" dirty="0" smtClean="0"/>
              <a:t>adpraeiro@bol.com.br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pic>
        <p:nvPicPr>
          <p:cNvPr id="4" name="Picture 5" descr="PORTS IMPLANTAD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363810" cy="41148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67544" y="2420888"/>
            <a:ext cx="457200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endParaRPr lang="pt-BR" b="1" dirty="0" smtClean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VENOSOS</a:t>
            </a:r>
          </a:p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ARTERIAIS</a:t>
            </a:r>
          </a:p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PERITONEAIS</a:t>
            </a:r>
          </a:p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INTRAESPINHAIS</a:t>
            </a:r>
            <a:endParaRPr lang="pt-BR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INSERÇÃO</a:t>
            </a:r>
            <a:endParaRPr lang="pt-BR" dirty="0"/>
          </a:p>
        </p:txBody>
      </p:sp>
      <p:pic>
        <p:nvPicPr>
          <p:cNvPr id="4" name="Picture 9" descr="INSERÇÃO PO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484784"/>
            <a:ext cx="7632848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fura po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392488" cy="3155230"/>
          </a:xfrm>
          <a:prstGeom prst="rect">
            <a:avLst/>
          </a:prstGeom>
          <a:noFill/>
        </p:spPr>
      </p:pic>
      <p:pic>
        <p:nvPicPr>
          <p:cNvPr id="5" name="Picture 6" descr="fura por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355976" cy="294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609600" y="53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pt-BR" smtClean="0"/>
              <a:t>INSERÇÃO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izado">
  <a:themeElements>
    <a:clrScheme name="Texturizado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Texturizado</Template>
  <TotalTime>2791</TotalTime>
  <Words>1311</Words>
  <Application>Microsoft Office PowerPoint</Application>
  <PresentationFormat>Apresentação na tela (4:3)</PresentationFormat>
  <Paragraphs>302</Paragraphs>
  <Slides>69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69</vt:i4>
      </vt:variant>
    </vt:vector>
  </HeadingPairs>
  <TitlesOfParts>
    <vt:vector size="72" baseType="lpstr">
      <vt:lpstr>Texturizado</vt:lpstr>
      <vt:lpstr>Documento</vt:lpstr>
      <vt:lpstr>Photo Editor Photo</vt:lpstr>
      <vt:lpstr>BOAS PRATICAS DE MANIPULAÇÃO DE CATETER TOTALMENTE IMPLANTADO</vt:lpstr>
      <vt:lpstr>TERAPIA IV</vt:lpstr>
      <vt:lpstr>TERAPIA IV</vt:lpstr>
      <vt:lpstr>TERAPIA IV</vt:lpstr>
      <vt:lpstr>CATETER TOTALMENTE IMPLANTADO-CVC TI</vt:lpstr>
      <vt:lpstr>Slide 6</vt:lpstr>
      <vt:lpstr>LOCALIZAÇÃO</vt:lpstr>
      <vt:lpstr>INSERÇÃO</vt:lpstr>
      <vt:lpstr>Slide 9</vt:lpstr>
      <vt:lpstr>Slide 10</vt:lpstr>
      <vt:lpstr>INDICAÇÕES</vt:lpstr>
      <vt:lpstr>CONTRA-INDICAÇÕES</vt:lpstr>
      <vt:lpstr>CONSULTA DE ENFERMAGEM</vt:lpstr>
      <vt:lpstr>CONSULTA PÓS</vt:lpstr>
      <vt:lpstr>COMPLICAÇÕES</vt:lpstr>
      <vt:lpstr>INFECÇÕES</vt:lpstr>
      <vt:lpstr>COMO OCORREM  AS INFECÇÕES?</vt:lpstr>
      <vt:lpstr>CONSEQUENCIAS  DAS INFECÇÕES</vt:lpstr>
      <vt:lpstr>Slide 19</vt:lpstr>
      <vt:lpstr>Slide 20</vt:lpstr>
      <vt:lpstr>Slide 21</vt:lpstr>
      <vt:lpstr>Inserção MATERIAL DO CATETER</vt:lpstr>
      <vt:lpstr>Inserção  PASSAGEM DE CATETER CENTRAL</vt:lpstr>
      <vt:lpstr>Slide 24</vt:lpstr>
      <vt:lpstr>Slide 25</vt:lpstr>
      <vt:lpstr>MANUTENÇÃO DOS CATETERES</vt:lpstr>
      <vt:lpstr>Manutenção Gaze ou Transparente??</vt:lpstr>
      <vt:lpstr>Manutenção  MANIPULAÇÃO DO CVC TI</vt:lpstr>
      <vt:lpstr>Manutenção  TROCA DO EQUIPO </vt:lpstr>
      <vt:lpstr>Manutenção  TROCA DO EQUIPO </vt:lpstr>
      <vt:lpstr>Slide 31</vt:lpstr>
      <vt:lpstr>EDUCAÇÃO </vt:lpstr>
      <vt:lpstr>Obstrução</vt:lpstr>
      <vt:lpstr>Slide 34</vt:lpstr>
      <vt:lpstr>Obstrução por trombos</vt:lpstr>
      <vt:lpstr>A FORMAÇÃO DE TROMBOS DEPENDE:</vt:lpstr>
      <vt:lpstr>Infecção X Obstrução</vt:lpstr>
      <vt:lpstr>HEPARINA</vt:lpstr>
      <vt:lpstr>HEPARINA</vt:lpstr>
      <vt:lpstr>Uso da heparina</vt:lpstr>
      <vt:lpstr>HEPARINA</vt:lpstr>
      <vt:lpstr>HEPARINA</vt:lpstr>
      <vt:lpstr>Desvantagens</vt:lpstr>
      <vt:lpstr>MÉTODO SASH</vt:lpstr>
      <vt:lpstr>Recomendações -INS</vt:lpstr>
      <vt:lpstr>Recomendações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MIGRAÇÃO</vt:lpstr>
      <vt:lpstr>EXTERIORIZAÇÃO</vt:lpstr>
      <vt:lpstr>EXTRAVASAMENTO</vt:lpstr>
      <vt:lpstr>Slide 59</vt:lpstr>
      <vt:lpstr>RUPTURA</vt:lpstr>
      <vt:lpstr>Slide 61</vt:lpstr>
      <vt:lpstr>Slide 62</vt:lpstr>
      <vt:lpstr>Slide 63</vt:lpstr>
      <vt:lpstr>Slide 64</vt:lpstr>
      <vt:lpstr>Slide 65</vt:lpstr>
      <vt:lpstr>Slide 66</vt:lpstr>
      <vt:lpstr>INDICADORES</vt:lpstr>
      <vt:lpstr>INDICADORES Taxa de Extravasamento Manter menos de 2% por produção </vt:lpstr>
      <vt:lpstr>OBRIGADA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WindowsXP</dc:creator>
  <cp:lastModifiedBy>JULIA ROXO</cp:lastModifiedBy>
  <cp:revision>435</cp:revision>
  <dcterms:created xsi:type="dcterms:W3CDTF">2005-10-07T01:33:19Z</dcterms:created>
  <dcterms:modified xsi:type="dcterms:W3CDTF">2015-03-05T19:01:54Z</dcterms:modified>
</cp:coreProperties>
</file>